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lambdakrolik/small-dataset-learn/blob/master/adaptivesamplesizes.pdf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stats.org.uk/priors/noninformative/YangBerger1998.pdf" TargetMode="External"/><Relationship Id="rId3" Type="http://schemas.openxmlformats.org/officeDocument/2006/relationships/hyperlink" Target="https://www.ncbi.nlm.nih.gov/pmc/articles/PMC4018361/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machinelearningmastery.com/gentle-introduction-gradient-boosting-algorithm-machine-learning/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4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"/><Relationship Id="rId3" Type="http://schemas.openxmlformats.org/officeDocument/2006/relationships/image" Target="../media/image16.tif"/><Relationship Id="rId4" Type="http://schemas.openxmlformats.org/officeDocument/2006/relationships/image" Target="../media/image17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"/><Relationship Id="rId3" Type="http://schemas.openxmlformats.org/officeDocument/2006/relationships/image" Target="../media/image1.jpeg"/><Relationship Id="rId4" Type="http://schemas.openxmlformats.org/officeDocument/2006/relationships/image" Target="../media/image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20.tif"/><Relationship Id="rId5" Type="http://schemas.openxmlformats.org/officeDocument/2006/relationships/hyperlink" Target="https://github.com/lambdakrolik/small-dataset-learn/blob/master/ssl_survey.pdf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1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log.datadive.net/selecting-good-features-part-ii-linear-models-and-regularization/" TargetMode="External"/><Relationship Id="rId3" Type="http://schemas.openxmlformats.org/officeDocument/2006/relationships/hyperlink" Target="https://eprints.soton.ac.uk/262997/1/ecai98.pdf" TargetMode="External"/><Relationship Id="rId4" Type="http://schemas.openxmlformats.org/officeDocument/2006/relationships/hyperlink" Target="https://www.ncbi.nlm.nih.gov/pmc/articles/PMC4387916/" TargetMode="External"/><Relationship Id="rId5" Type="http://schemas.openxmlformats.org/officeDocument/2006/relationships/hyperlink" Target="http://statweb.stanford.edu/~owen/mc/Ch-var-is.pdf" TargetMode="External"/><Relationship Id="rId6" Type="http://schemas.openxmlformats.org/officeDocument/2006/relationships/hyperlink" Target="https://svds.com/learning-imbalanced-classes" TargetMode="External"/><Relationship Id="rId7" Type="http://schemas.openxmlformats.org/officeDocument/2006/relationships/hyperlink" Target="https://arxiv.org/abs/1603.02839" TargetMode="External"/><Relationship Id="rId8" Type="http://schemas.openxmlformats.org/officeDocument/2006/relationships/hyperlink" Target="https://github.com/lambdakrolik/small-dataset-learn/blob/master/MicrosoftMay082008.pdf" TargetMode="External"/><Relationship Id="rId9" Type="http://schemas.openxmlformats.org/officeDocument/2006/relationships/hyperlink" Target="http://sparselab.stanford.edu" TargetMode="External"/><Relationship Id="rId10" Type="http://schemas.openxmlformats.org/officeDocument/2006/relationships/hyperlink" Target="https://machinelearningmastery.com/gentle-introduction-gradient-boosting-algorithm-machine-learning/" TargetMode="External"/><Relationship Id="rId11" Type="http://schemas.openxmlformats.org/officeDocument/2006/relationships/hyperlink" Target="https://medium.com/nanonets/nanonets-how-to-use-deep-learning-when-you-have-limited-data-f68c0b512cab" TargetMode="External"/><Relationship Id="rId12" Type="http://schemas.openxmlformats.org/officeDocument/2006/relationships/hyperlink" Target="http://lambdakrolik/TL-dog-project" TargetMode="External"/><Relationship Id="rId13" Type="http://schemas.openxmlformats.org/officeDocument/2006/relationships/hyperlink" Target="https://keras.io/applications/" TargetMode="External"/><Relationship Id="rId14" Type="http://schemas.openxmlformats.org/officeDocument/2006/relationships/image" Target="../media/image23.tif"/><Relationship Id="rId15" Type="http://schemas.openxmlformats.org/officeDocument/2006/relationships/hyperlink" Target="https://github.com/lambdakrolik" TargetMode="External"/><Relationship Id="rId16" Type="http://schemas.openxmlformats.org/officeDocument/2006/relationships/hyperlink" Target="https://github.com/lambdakrolik/small-dataset-learn" TargetMode="External"/><Relationship Id="rId17" Type="http://schemas.openxmlformats.org/officeDocument/2006/relationships/hyperlink" Target="https://arxiv.org/abs/1606.01583" TargetMode="External"/><Relationship Id="rId18" Type="http://schemas.openxmlformats.org/officeDocument/2006/relationships/hyperlink" Target="https://github.com/lambdakrolik/small-dataset-learn/blob/master/ssl_survey.pdf" TargetMode="External"/><Relationship Id="rId19" Type="http://schemas.openxmlformats.org/officeDocument/2006/relationships/hyperlink" Target="http://dawn.cs.stanford.edu/2017/05/08/snorkel/" TargetMode="External"/><Relationship Id="rId20" Type="http://schemas.openxmlformats.org/officeDocument/2006/relationships/hyperlink" Target="https://www.oreilly.com/ideas/creating-large-training-data-sets-quickly" TargetMode="External"/><Relationship Id="rId21" Type="http://schemas.openxmlformats.org/officeDocument/2006/relationships/hyperlink" Target="http://snorkel.stanford.edu" TargetMode="External"/><Relationship Id="rId22" Type="http://schemas.openxmlformats.org/officeDocument/2006/relationships/hyperlink" Target="https://github.com/szilard/benchm-ml#boosting-gradient-boosted-treesgradient-boosting-machines" TargetMode="External"/><Relationship Id="rId23" Type="http://schemas.openxmlformats.org/officeDocument/2006/relationships/hyperlink" Target="http://citeseerx.ist.psu.edu/viewdoc/download?doi=10.1.1.58.5646&amp;rep=rep1&amp;type=pdf" TargetMode="External"/><Relationship Id="rId24" Type="http://schemas.openxmlformats.org/officeDocument/2006/relationships/hyperlink" Target="https://github.com/lambdakrolik/TL-dog-project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tif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arfortalent.files.wordpress.com/2011/04/elephant.jpg" TargetMode="External"/><Relationship Id="rId3" Type="http://schemas.openxmlformats.org/officeDocument/2006/relationships/hyperlink" Target="http://www.njwight.com/wp-content/uploads/2016/03/elephant_Ear_njwight.jpg" TargetMode="External"/><Relationship Id="rId4" Type="http://schemas.openxmlformats.org/officeDocument/2006/relationships/hyperlink" Target="http://www.stevebloom.com/images/b/003831-SB1.jpg" TargetMode="External"/><Relationship Id="rId5" Type="http://schemas.openxmlformats.org/officeDocument/2006/relationships/hyperlink" Target="http://l7.alamy.com/zooms/3c38630ed0e24bb088179a47988d5ca4/a-close-up-of-an-elephant-trunk-taken-at-knysna-elephant-park-south-cntgb0.jpg" TargetMode="External"/><Relationship Id="rId6" Type="http://schemas.openxmlformats.org/officeDocument/2006/relationships/hyperlink" Target="http://l450v.alamy.com/450v/htxpaf/african-elephant-tail-close-up-htxpaf.jpg" TargetMode="External"/><Relationship Id="rId7" Type="http://schemas.openxmlformats.org/officeDocument/2006/relationships/hyperlink" Target="http://www.bonuel.ca/blog/wp-content/uploads/2010/02/Steve-Bloom.jpg" TargetMode="External"/><Relationship Id="rId8" Type="http://schemas.openxmlformats.org/officeDocument/2006/relationships/hyperlink" Target="https://ih0.redbubble.net/image.121892482.8084/flat,800x800,075,f.u2.jpg" TargetMode="External"/><Relationship Id="rId9" Type="http://schemas.openxmlformats.org/officeDocument/2006/relationships/hyperlink" Target="http://www.tcsatl.org/wp-content/uploads/2015/09/DSC02020.jpg" TargetMode="External"/><Relationship Id="rId10" Type="http://schemas.openxmlformats.org/officeDocument/2006/relationships/hyperlink" Target="http://4.bp.blogspot.com/-yQzNm6vvHM8/UMQZMJ5qrAI/AAAAAAAADrA/tYPVcUNtLVc/s1600/norman-rockwell-happy-birthday-miss-jones-march-17-1956.jpg" TargetMode="External"/><Relationship Id="rId11" Type="http://schemas.openxmlformats.org/officeDocument/2006/relationships/hyperlink" Target="http://destinationfemme.com/wp-content/uploads/2014/10/lecture-feature.jpg" TargetMode="External"/><Relationship Id="rId12" Type="http://schemas.openxmlformats.org/officeDocument/2006/relationships/hyperlink" Target="https://vignette.wikia.nocookie.net/disney/images/7/76/Dumbo-HQ.JPG/revision/latest?cb=20091210033559" TargetMode="External"/><Relationship Id="rId13" Type="http://schemas.openxmlformats.org/officeDocument/2006/relationships/hyperlink" Target="https://cdn-images-1.medium.com/max/1600/0*jQ0pyjQn1yzZSARN.png" TargetMode="External"/><Relationship Id="rId14" Type="http://schemas.openxmlformats.org/officeDocument/2006/relationships/hyperlink" Target="https://ieeenitk.org/blog/assets/img/GAN/GAN.png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6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9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200" y="404788"/>
            <a:ext cx="8271001" cy="576902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Answering Big Questions with Small Data"/>
          <p:cNvSpPr txBox="1"/>
          <p:nvPr>
            <p:ph type="ctrTitle"/>
          </p:nvPr>
        </p:nvSpPr>
        <p:spPr>
          <a:xfrm>
            <a:off x="3416300" y="4597400"/>
            <a:ext cx="10464800" cy="3302000"/>
          </a:xfrm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/>
            <a:r>
              <a:t>Answering Big Questions with Small Data</a:t>
            </a:r>
          </a:p>
        </p:txBody>
      </p:sp>
      <p:sp>
        <p:nvSpPr>
          <p:cNvPr id="121" name="Olya Flores…"/>
          <p:cNvSpPr txBox="1"/>
          <p:nvPr>
            <p:ph type="subTitle" sz="quarter" idx="1"/>
          </p:nvPr>
        </p:nvSpPr>
        <p:spPr>
          <a:xfrm>
            <a:off x="3564000" y="7899400"/>
            <a:ext cx="10464801" cy="1130300"/>
          </a:xfrm>
          <a:prstGeom prst="rect">
            <a:avLst/>
          </a:prstGeom>
        </p:spPr>
        <p:txBody>
          <a:bodyPr/>
          <a:lstStyle/>
          <a:p>
            <a:pPr algn="l" defTabSz="344677">
              <a:defRPr b="1" sz="2183"/>
            </a:pPr>
            <a:r>
              <a:t>Olya Flores</a:t>
            </a:r>
          </a:p>
          <a:p>
            <a:pPr algn="l" defTabSz="344677">
              <a:defRPr sz="2183"/>
            </a:pPr>
            <a:r>
              <a:t>ML R&amp;D Lead</a:t>
            </a:r>
          </a:p>
          <a:p>
            <a:pPr algn="l" defTabSz="344677">
              <a:defRPr sz="2183"/>
            </a:pPr>
            <a:r>
              <a:t>Leidos Cyber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eature Engine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Engineering</a:t>
            </a:r>
          </a:p>
        </p:txBody>
      </p:sp>
      <p:sp>
        <p:nvSpPr>
          <p:cNvPr id="172" name="Before Deep Learning, feature engineering was where we spent most of our time; it is expensive and slow, especially when esoteric domain expertise is needed…"/>
          <p:cNvSpPr txBox="1"/>
          <p:nvPr>
            <p:ph type="body" idx="1"/>
          </p:nvPr>
        </p:nvSpPr>
        <p:spPr>
          <a:xfrm>
            <a:off x="952500" y="231140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42264" indent="-342264" defTabSz="449833">
              <a:spcBef>
                <a:spcPts val="3200"/>
              </a:spcBef>
              <a:defRPr sz="2464"/>
            </a:pPr>
            <a:r>
              <a:t>Before Deep Learning, feature engineering was where we spent most of our time; it is expensive and slow, especially when esoteric domain expertise is needed</a:t>
            </a:r>
          </a:p>
          <a:p>
            <a:pPr lvl="1" marL="684529" indent="-342264" defTabSz="449833">
              <a:spcBef>
                <a:spcPts val="3200"/>
              </a:spcBef>
              <a:defRPr sz="2464"/>
            </a:pPr>
            <a:r>
              <a:t>When using small data to learn, Feature Selection becomes even more critical</a:t>
            </a:r>
          </a:p>
          <a:p>
            <a:pPr marL="342264" indent="-342264" defTabSz="449833">
              <a:spcBef>
                <a:spcPts val="3200"/>
              </a:spcBef>
              <a:defRPr sz="2464"/>
            </a:pPr>
            <a:r>
              <a:t>For small datasets:</a:t>
            </a:r>
          </a:p>
          <a:p>
            <a:pPr lvl="1" marL="684529" indent="-342264" defTabSz="449833">
              <a:spcBef>
                <a:spcPts val="3200"/>
              </a:spcBef>
              <a:defRPr sz="2464"/>
            </a:pPr>
            <a:r>
              <a:t>Use implicit Feature Selection for non-zero parameters </a:t>
            </a:r>
          </a:p>
          <a:p>
            <a:pPr lvl="1" marL="684529" indent="-342264" defTabSz="449833">
              <a:spcBef>
                <a:spcPts val="3200"/>
              </a:spcBef>
              <a:defRPr sz="2464"/>
            </a:pPr>
            <a:r>
              <a:t>Feature Regularization</a:t>
            </a:r>
          </a:p>
          <a:p>
            <a:pPr lvl="1" marL="684529" indent="-342264" defTabSz="449833">
              <a:spcBef>
                <a:spcPts val="3200"/>
              </a:spcBef>
              <a:defRPr sz="2464"/>
            </a:pPr>
            <a:r>
              <a:t>Feature Sampling/Importance Sampling</a:t>
            </a:r>
          </a:p>
          <a:p>
            <a:pPr lvl="1" marL="684529" indent="-342264" defTabSz="449833">
              <a:spcBef>
                <a:spcPts val="3200"/>
              </a:spcBef>
              <a:defRPr sz="2464"/>
            </a:pPr>
            <a:r>
              <a:t>Do not decouple feature selection from model selection!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Balance and Aug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Balance and Augment</a:t>
            </a:r>
          </a:p>
        </p:txBody>
      </p:sp>
      <p:sp>
        <p:nvSpPr>
          <p:cNvPr id="175" name="Over and under-sampling…"/>
          <p:cNvSpPr txBox="1"/>
          <p:nvPr>
            <p:ph type="body" idx="1"/>
          </p:nvPr>
        </p:nvSpPr>
        <p:spPr>
          <a:xfrm>
            <a:off x="952500" y="21399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0" indent="0" defTabSz="502412">
              <a:spcBef>
                <a:spcPts val="3600"/>
              </a:spcBef>
              <a:buSzTx/>
              <a:buNone/>
              <a:defRPr b="1" sz="2752"/>
            </a:pPr>
            <a:r>
              <a:t>Over and under-sampling</a:t>
            </a:r>
          </a:p>
          <a:p>
            <a:pPr lvl="1" marL="0" indent="382270" defTabSz="502412">
              <a:spcBef>
                <a:spcPts val="3600"/>
              </a:spcBef>
              <a:buSzTx/>
              <a:buNone/>
              <a:defRPr sz="2752"/>
            </a:pPr>
            <a:r>
              <a:t>Used to balance the data classes. It seems so simple, but affects so much!</a:t>
            </a:r>
          </a:p>
          <a:p>
            <a:pPr lvl="1" marL="0" indent="382270" defTabSz="502412">
              <a:spcBef>
                <a:spcPts val="3600"/>
              </a:spcBef>
              <a:buSzTx/>
              <a:buNone/>
              <a:defRPr sz="2752"/>
            </a:pPr>
            <a:r>
              <a:t>Oversampling will make it look like data has less variance (undersampling the majority class instead seems to work better)</a:t>
            </a:r>
          </a:p>
          <a:p>
            <a:pPr marL="0" indent="0" defTabSz="502412">
              <a:spcBef>
                <a:spcPts val="3600"/>
              </a:spcBef>
              <a:buSzTx/>
              <a:buNone/>
              <a:defRPr b="1" sz="2752"/>
            </a:pPr>
            <a:r>
              <a:t>Generative Models</a:t>
            </a:r>
          </a:p>
          <a:p>
            <a:pPr lvl="1" marL="961136" indent="-196596" defTabSz="502412">
              <a:spcBef>
                <a:spcPts val="3600"/>
              </a:spcBef>
              <a:buSzPct val="100000"/>
              <a:buAutoNum type="arabicPeriod" startAt="1"/>
              <a:defRPr sz="2752"/>
            </a:pPr>
            <a:r>
              <a:t>Take the predictions with highest certainty that your model produces</a:t>
            </a:r>
          </a:p>
          <a:p>
            <a:pPr lvl="1" marL="961136" indent="-196596" defTabSz="502412">
              <a:spcBef>
                <a:spcPts val="3600"/>
              </a:spcBef>
              <a:buSzPct val="100000"/>
              <a:buAutoNum type="arabicPeriod" startAt="1"/>
              <a:defRPr sz="2752"/>
            </a:pPr>
            <a:r>
              <a:t>Introduce those predictions back into the training 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daptive Samp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Adaptive Sampling</a:t>
            </a:r>
          </a:p>
        </p:txBody>
      </p:sp>
      <p:sp>
        <p:nvSpPr>
          <p:cNvPr id="178" name="Actually designed to help reduce training times on very large data sets…"/>
          <p:cNvSpPr txBox="1"/>
          <p:nvPr>
            <p:ph type="body" idx="1"/>
          </p:nvPr>
        </p:nvSpPr>
        <p:spPr>
          <a:xfrm>
            <a:off x="952500" y="242570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55600" indent="-355600" defTabSz="467359">
              <a:spcBef>
                <a:spcPts val="3300"/>
              </a:spcBef>
              <a:defRPr sz="2560"/>
            </a:pPr>
            <a:r>
              <a:t>Actually designed to help reduce training times on very large data sets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Instead of starting out with a very large dataset, instead start with a subset, and dynamically increase your sample size to adapt to how well the classifier is performing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Eventually you will plateau - then, stop increasing the size (balance the complexity of the model with the classification accuracy you are looking to achieve)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Use learning on existing datasets to estimate necessary variation (complexity) and size to achieve reasonable results for your use case</a:t>
            </a:r>
          </a:p>
          <a:p>
            <a:pPr marL="355600" indent="-355600" defTabSz="467359">
              <a:spcBef>
                <a:spcPts val="3300"/>
              </a:spcBef>
              <a:defRPr b="1" sz="2560"/>
            </a:pPr>
            <a:r>
              <a:t>Build large number of models with varying subsets of data for variable selection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Other things to tr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Other things to try </a:t>
            </a:r>
          </a:p>
          <a:p>
            <a:pPr defTabSz="484886">
              <a:defRPr sz="6640"/>
            </a:pPr>
            <a:r>
              <a:t>(deep cuts)</a:t>
            </a:r>
          </a:p>
        </p:txBody>
      </p:sp>
      <p:sp>
        <p:nvSpPr>
          <p:cNvPr id="181" name="Use intervals instead of points (change the range space for prediction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defRPr sz="2400"/>
            </a:pPr>
            <a:r>
              <a:t>Use intervals instead of points (change the range space for predictions)</a:t>
            </a:r>
          </a:p>
          <a:p>
            <a:pPr marL="444499" indent="-444499">
              <a:defRPr sz="2400"/>
            </a:pPr>
            <a:r>
              <a:t>Use bivariate models: reduce the problem</a:t>
            </a:r>
          </a:p>
          <a:p>
            <a:pPr marL="444499" indent="-444499">
              <a:defRPr sz="2400"/>
            </a:pPr>
            <a:r>
              <a:rPr u="sng">
                <a:hlinkClick r:id="rId2" invalidUrl="" action="" tgtFrame="" tooltip="" history="1" highlightClick="0" endSnd="0"/>
              </a:rPr>
              <a:t>Choose better priors in Bayesian methods</a:t>
            </a:r>
          </a:p>
          <a:p>
            <a:pPr marL="444499" indent="-444499">
              <a:defRPr sz="2400"/>
            </a:pPr>
            <a:r>
              <a:rPr u="sng">
                <a:hlinkClick r:id="rId3" invalidUrl="" action="" tgtFrame="" tooltip="" history="1" highlightClick="0" endSnd="0"/>
              </a:rPr>
              <a:t>Combine LDA and PLS for dimension reduction</a:t>
            </a:r>
            <a:r>
              <a:t> (or try PCA-LDA, especially if there’s correlation)</a:t>
            </a:r>
          </a:p>
          <a:p>
            <a:pPr marL="444499" indent="-444499">
              <a:defRPr sz="2400"/>
            </a:pPr>
            <a:r>
              <a:t>SparseLab: or sparse systems, try combining linear approaches to select signal from noise even when you have many more dimensions than observations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omain SME will save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Domain SME will save you</a:t>
            </a:r>
          </a:p>
        </p:txBody>
      </p:sp>
      <p:sp>
        <p:nvSpPr>
          <p:cNvPr id="184" name="Evaluate Data Quality…"/>
          <p:cNvSpPr txBox="1"/>
          <p:nvPr>
            <p:ph type="body" idx="1"/>
          </p:nvPr>
        </p:nvSpPr>
        <p:spPr>
          <a:xfrm>
            <a:off x="952500" y="1282700"/>
            <a:ext cx="11099800" cy="62865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/>
            <a:r>
              <a:t>Evaluate Data Quality</a:t>
            </a:r>
          </a:p>
          <a:p>
            <a:pPr/>
            <a:r>
              <a:t>Is data relevant?</a:t>
            </a:r>
          </a:p>
          <a:p>
            <a:pPr/>
            <a:r>
              <a:t>Make sure sample is representative</a:t>
            </a:r>
          </a:p>
          <a:p>
            <a:pPr/>
            <a:r>
              <a:t>Future out the right features</a:t>
            </a:r>
          </a:p>
          <a:p>
            <a:pPr/>
            <a:r>
              <a:t>Label more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24000" y="19050"/>
            <a:ext cx="15060784" cy="1001542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Get yourself a domain SME"/>
          <p:cNvSpPr txBox="1"/>
          <p:nvPr>
            <p:ph type="title"/>
          </p:nvPr>
        </p:nvSpPr>
        <p:spPr>
          <a:xfrm>
            <a:off x="952500" y="-50800"/>
            <a:ext cx="11099800" cy="2159000"/>
          </a:xfrm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pPr/>
            <a:r>
              <a:t>Get yourself a domain SME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Beware of your Domain SME!"/>
          <p:cNvSpPr txBox="1"/>
          <p:nvPr>
            <p:ph type="title"/>
          </p:nvPr>
        </p:nvSpPr>
        <p:spPr>
          <a:xfrm>
            <a:off x="803374" y="590952"/>
            <a:ext cx="11690847" cy="2159001"/>
          </a:xfrm>
          <a:prstGeom prst="rect">
            <a:avLst/>
          </a:prstGeom>
        </p:spPr>
        <p:txBody>
          <a:bodyPr/>
          <a:lstStyle>
            <a:lvl1pPr>
              <a:defRPr sz="6500">
                <a:solidFill>
                  <a:srgbClr val="FFFFFF"/>
                </a:solidFill>
              </a:defRPr>
            </a:lvl1pPr>
          </a:lstStyle>
          <a:p>
            <a:pPr/>
            <a:r>
              <a:t>Beware of your Domain SME!</a:t>
            </a:r>
          </a:p>
        </p:txBody>
      </p:sp>
      <p:sp>
        <p:nvSpPr>
          <p:cNvPr id="190" name="Data Cleaning"/>
          <p:cNvSpPr txBox="1"/>
          <p:nvPr/>
        </p:nvSpPr>
        <p:spPr>
          <a:xfrm>
            <a:off x="4357994" y="5070855"/>
            <a:ext cx="1279607" cy="704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000">
                <a:solidFill>
                  <a:srgbClr val="FFFFFF"/>
                </a:solidFill>
              </a:defRPr>
            </a:lvl1pPr>
          </a:lstStyle>
          <a:p>
            <a:pPr/>
            <a:r>
              <a:t>Data Cleaning</a:t>
            </a:r>
          </a:p>
        </p:txBody>
      </p:sp>
      <p:sp>
        <p:nvSpPr>
          <p:cNvPr id="191" name="Dingbat Asterisk"/>
          <p:cNvSpPr/>
          <p:nvPr/>
        </p:nvSpPr>
        <p:spPr>
          <a:xfrm>
            <a:off x="1272158" y="3967334"/>
            <a:ext cx="971776" cy="1084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354" fill="norm" stroke="1" extrusionOk="0">
                <a:moveTo>
                  <a:pt x="10529" y="0"/>
                </a:moveTo>
                <a:cubicBezTo>
                  <a:pt x="9820" y="0"/>
                  <a:pt x="9110" y="245"/>
                  <a:pt x="8569" y="737"/>
                </a:cubicBezTo>
                <a:cubicBezTo>
                  <a:pt x="7487" y="1720"/>
                  <a:pt x="7487" y="3315"/>
                  <a:pt x="8569" y="4298"/>
                </a:cubicBezTo>
                <a:cubicBezTo>
                  <a:pt x="8826" y="4531"/>
                  <a:pt x="9128" y="4691"/>
                  <a:pt x="9444" y="4812"/>
                </a:cubicBezTo>
                <a:lnTo>
                  <a:pt x="9444" y="4832"/>
                </a:lnTo>
                <a:cubicBezTo>
                  <a:pt x="9543" y="4868"/>
                  <a:pt x="9613" y="4954"/>
                  <a:pt x="9616" y="5056"/>
                </a:cubicBezTo>
                <a:lnTo>
                  <a:pt x="9616" y="9232"/>
                </a:lnTo>
                <a:lnTo>
                  <a:pt x="5646" y="7128"/>
                </a:lnTo>
                <a:cubicBezTo>
                  <a:pt x="5550" y="7074"/>
                  <a:pt x="5504" y="6975"/>
                  <a:pt x="5520" y="6879"/>
                </a:cubicBezTo>
                <a:lnTo>
                  <a:pt x="5515" y="6877"/>
                </a:lnTo>
                <a:cubicBezTo>
                  <a:pt x="5617" y="6133"/>
                  <a:pt x="5360" y="5355"/>
                  <a:pt x="4731" y="4783"/>
                </a:cubicBezTo>
                <a:cubicBezTo>
                  <a:pt x="4190" y="4292"/>
                  <a:pt x="3480" y="4047"/>
                  <a:pt x="2771" y="4047"/>
                </a:cubicBezTo>
                <a:cubicBezTo>
                  <a:pt x="2062" y="4047"/>
                  <a:pt x="1352" y="4292"/>
                  <a:pt x="811" y="4783"/>
                </a:cubicBezTo>
                <a:cubicBezTo>
                  <a:pt x="-271" y="5766"/>
                  <a:pt x="-271" y="7361"/>
                  <a:pt x="811" y="8344"/>
                </a:cubicBezTo>
                <a:cubicBezTo>
                  <a:pt x="1793" y="9237"/>
                  <a:pt x="3320" y="9300"/>
                  <a:pt x="4404" y="8571"/>
                </a:cubicBezTo>
                <a:lnTo>
                  <a:pt x="4426" y="8583"/>
                </a:lnTo>
                <a:cubicBezTo>
                  <a:pt x="4510" y="8524"/>
                  <a:pt x="4626" y="8514"/>
                  <a:pt x="4724" y="8561"/>
                </a:cubicBezTo>
                <a:cubicBezTo>
                  <a:pt x="4725" y="8561"/>
                  <a:pt x="4726" y="8561"/>
                  <a:pt x="4727" y="8561"/>
                </a:cubicBezTo>
                <a:lnTo>
                  <a:pt x="8719" y="10677"/>
                </a:lnTo>
                <a:lnTo>
                  <a:pt x="4727" y="12793"/>
                </a:lnTo>
                <a:cubicBezTo>
                  <a:pt x="4726" y="12793"/>
                  <a:pt x="4725" y="12792"/>
                  <a:pt x="4724" y="12793"/>
                </a:cubicBezTo>
                <a:cubicBezTo>
                  <a:pt x="4626" y="12840"/>
                  <a:pt x="4510" y="12830"/>
                  <a:pt x="4426" y="12770"/>
                </a:cubicBezTo>
                <a:lnTo>
                  <a:pt x="4406" y="12783"/>
                </a:lnTo>
                <a:cubicBezTo>
                  <a:pt x="3920" y="12453"/>
                  <a:pt x="3350" y="12273"/>
                  <a:pt x="2771" y="12273"/>
                </a:cubicBezTo>
                <a:cubicBezTo>
                  <a:pt x="2062" y="12273"/>
                  <a:pt x="1352" y="12518"/>
                  <a:pt x="811" y="13009"/>
                </a:cubicBezTo>
                <a:cubicBezTo>
                  <a:pt x="-271" y="13992"/>
                  <a:pt x="-271" y="15587"/>
                  <a:pt x="811" y="16570"/>
                </a:cubicBezTo>
                <a:cubicBezTo>
                  <a:pt x="1893" y="17553"/>
                  <a:pt x="3649" y="17553"/>
                  <a:pt x="4731" y="16570"/>
                </a:cubicBezTo>
                <a:cubicBezTo>
                  <a:pt x="5360" y="15999"/>
                  <a:pt x="5618" y="15220"/>
                  <a:pt x="5515" y="14475"/>
                </a:cubicBezTo>
                <a:lnTo>
                  <a:pt x="5520" y="14473"/>
                </a:lnTo>
                <a:cubicBezTo>
                  <a:pt x="5504" y="14377"/>
                  <a:pt x="5553" y="14280"/>
                  <a:pt x="5648" y="14226"/>
                </a:cubicBezTo>
                <a:lnTo>
                  <a:pt x="9616" y="12122"/>
                </a:lnTo>
                <a:lnTo>
                  <a:pt x="9616" y="16295"/>
                </a:lnTo>
                <a:cubicBezTo>
                  <a:pt x="9613" y="16397"/>
                  <a:pt x="9543" y="16484"/>
                  <a:pt x="9444" y="16520"/>
                </a:cubicBezTo>
                <a:lnTo>
                  <a:pt x="9444" y="16542"/>
                </a:lnTo>
                <a:cubicBezTo>
                  <a:pt x="9128" y="16663"/>
                  <a:pt x="8826" y="16822"/>
                  <a:pt x="8569" y="17056"/>
                </a:cubicBezTo>
                <a:cubicBezTo>
                  <a:pt x="7487" y="18039"/>
                  <a:pt x="7487" y="19634"/>
                  <a:pt x="8569" y="20617"/>
                </a:cubicBezTo>
                <a:cubicBezTo>
                  <a:pt x="9651" y="21600"/>
                  <a:pt x="11407" y="21600"/>
                  <a:pt x="12489" y="20617"/>
                </a:cubicBezTo>
                <a:cubicBezTo>
                  <a:pt x="13571" y="19634"/>
                  <a:pt x="13571" y="18039"/>
                  <a:pt x="12489" y="17056"/>
                </a:cubicBezTo>
                <a:cubicBezTo>
                  <a:pt x="12231" y="16822"/>
                  <a:pt x="11930" y="16663"/>
                  <a:pt x="11614" y="16542"/>
                </a:cubicBezTo>
                <a:lnTo>
                  <a:pt x="11614" y="16520"/>
                </a:lnTo>
                <a:cubicBezTo>
                  <a:pt x="11517" y="16485"/>
                  <a:pt x="11450" y="16400"/>
                  <a:pt x="11444" y="16301"/>
                </a:cubicBezTo>
                <a:lnTo>
                  <a:pt x="11444" y="12122"/>
                </a:lnTo>
                <a:lnTo>
                  <a:pt x="15410" y="14224"/>
                </a:lnTo>
                <a:lnTo>
                  <a:pt x="15410" y="14226"/>
                </a:lnTo>
                <a:cubicBezTo>
                  <a:pt x="15505" y="14280"/>
                  <a:pt x="15554" y="14377"/>
                  <a:pt x="15538" y="14473"/>
                </a:cubicBezTo>
                <a:lnTo>
                  <a:pt x="15545" y="14477"/>
                </a:lnTo>
                <a:cubicBezTo>
                  <a:pt x="15443" y="15221"/>
                  <a:pt x="15701" y="15999"/>
                  <a:pt x="16329" y="16570"/>
                </a:cubicBezTo>
                <a:cubicBezTo>
                  <a:pt x="17411" y="17553"/>
                  <a:pt x="19165" y="17553"/>
                  <a:pt x="20247" y="16570"/>
                </a:cubicBezTo>
                <a:cubicBezTo>
                  <a:pt x="21329" y="15587"/>
                  <a:pt x="21329" y="13992"/>
                  <a:pt x="20247" y="13009"/>
                </a:cubicBezTo>
                <a:cubicBezTo>
                  <a:pt x="19706" y="12518"/>
                  <a:pt x="18996" y="12273"/>
                  <a:pt x="18287" y="12273"/>
                </a:cubicBezTo>
                <a:cubicBezTo>
                  <a:pt x="17708" y="12273"/>
                  <a:pt x="17140" y="12453"/>
                  <a:pt x="16654" y="12783"/>
                </a:cubicBezTo>
                <a:lnTo>
                  <a:pt x="16632" y="12770"/>
                </a:lnTo>
                <a:cubicBezTo>
                  <a:pt x="16549" y="12829"/>
                  <a:pt x="16434" y="12839"/>
                  <a:pt x="16336" y="12793"/>
                </a:cubicBezTo>
                <a:lnTo>
                  <a:pt x="12341" y="10677"/>
                </a:lnTo>
                <a:lnTo>
                  <a:pt x="16334" y="8561"/>
                </a:lnTo>
                <a:lnTo>
                  <a:pt x="16336" y="8561"/>
                </a:lnTo>
                <a:cubicBezTo>
                  <a:pt x="16434" y="8514"/>
                  <a:pt x="16551" y="8524"/>
                  <a:pt x="16634" y="8583"/>
                </a:cubicBezTo>
                <a:lnTo>
                  <a:pt x="16656" y="8571"/>
                </a:lnTo>
                <a:cubicBezTo>
                  <a:pt x="17740" y="9300"/>
                  <a:pt x="19265" y="9237"/>
                  <a:pt x="20247" y="8344"/>
                </a:cubicBezTo>
                <a:cubicBezTo>
                  <a:pt x="21329" y="7361"/>
                  <a:pt x="21329" y="5766"/>
                  <a:pt x="20247" y="4783"/>
                </a:cubicBezTo>
                <a:cubicBezTo>
                  <a:pt x="19706" y="4292"/>
                  <a:pt x="18996" y="4047"/>
                  <a:pt x="18287" y="4047"/>
                </a:cubicBezTo>
                <a:cubicBezTo>
                  <a:pt x="17578" y="4047"/>
                  <a:pt x="16870" y="4292"/>
                  <a:pt x="16329" y="4783"/>
                </a:cubicBezTo>
                <a:cubicBezTo>
                  <a:pt x="15701" y="5354"/>
                  <a:pt x="15444" y="6131"/>
                  <a:pt x="15545" y="6875"/>
                </a:cubicBezTo>
                <a:lnTo>
                  <a:pt x="15538" y="6879"/>
                </a:lnTo>
                <a:cubicBezTo>
                  <a:pt x="15554" y="6975"/>
                  <a:pt x="15508" y="7074"/>
                  <a:pt x="15412" y="7128"/>
                </a:cubicBezTo>
                <a:lnTo>
                  <a:pt x="11444" y="9232"/>
                </a:lnTo>
                <a:lnTo>
                  <a:pt x="11444" y="5050"/>
                </a:lnTo>
                <a:cubicBezTo>
                  <a:pt x="11450" y="4951"/>
                  <a:pt x="11517" y="4867"/>
                  <a:pt x="11614" y="4832"/>
                </a:cubicBezTo>
                <a:lnTo>
                  <a:pt x="11614" y="4812"/>
                </a:lnTo>
                <a:cubicBezTo>
                  <a:pt x="11930" y="4691"/>
                  <a:pt x="12232" y="4531"/>
                  <a:pt x="12489" y="4298"/>
                </a:cubicBezTo>
                <a:cubicBezTo>
                  <a:pt x="13571" y="3315"/>
                  <a:pt x="13571" y="1720"/>
                  <a:pt x="12489" y="737"/>
                </a:cubicBezTo>
                <a:cubicBezTo>
                  <a:pt x="11948" y="245"/>
                  <a:pt x="11238" y="0"/>
                  <a:pt x="10529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2" name="Small subset of complex data"/>
          <p:cNvSpPr txBox="1"/>
          <p:nvPr/>
        </p:nvSpPr>
        <p:spPr>
          <a:xfrm>
            <a:off x="787098" y="5248655"/>
            <a:ext cx="1941896" cy="704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000">
                <a:solidFill>
                  <a:srgbClr val="FFFFFF"/>
                </a:solidFill>
              </a:defRPr>
            </a:lvl1pPr>
          </a:lstStyle>
          <a:p>
            <a:pPr/>
            <a:r>
              <a:t>Small subset of complex data</a:t>
            </a:r>
          </a:p>
        </p:txBody>
      </p:sp>
      <p:sp>
        <p:nvSpPr>
          <p:cNvPr id="193" name="Circle"/>
          <p:cNvSpPr/>
          <p:nvPr/>
        </p:nvSpPr>
        <p:spPr>
          <a:xfrm>
            <a:off x="9220199" y="4390855"/>
            <a:ext cx="238945" cy="23768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96" name="Group"/>
          <p:cNvGrpSpPr/>
          <p:nvPr/>
        </p:nvGrpSpPr>
        <p:grpSpPr>
          <a:xfrm>
            <a:off x="2590799" y="4225111"/>
            <a:ext cx="2693096" cy="569169"/>
            <a:chOff x="0" y="0"/>
            <a:chExt cx="2693094" cy="569168"/>
          </a:xfrm>
        </p:grpSpPr>
        <p:sp>
          <p:nvSpPr>
            <p:cNvPr id="194" name="Circle"/>
            <p:cNvSpPr/>
            <p:nvPr/>
          </p:nvSpPr>
          <p:spPr>
            <a:xfrm>
              <a:off x="2120900" y="0"/>
              <a:ext cx="572195" cy="56916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5" name="Line"/>
            <p:cNvSpPr/>
            <p:nvPr/>
          </p:nvSpPr>
          <p:spPr>
            <a:xfrm>
              <a:off x="0" y="296088"/>
              <a:ext cx="1774034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97" name="Square"/>
          <p:cNvSpPr/>
          <p:nvPr/>
        </p:nvSpPr>
        <p:spPr>
          <a:xfrm>
            <a:off x="10842749" y="4263592"/>
            <a:ext cx="492207" cy="49220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8" name="Data?"/>
          <p:cNvSpPr txBox="1"/>
          <p:nvPr/>
        </p:nvSpPr>
        <p:spPr>
          <a:xfrm>
            <a:off x="10235898" y="3584955"/>
            <a:ext cx="1941896" cy="3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000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/>
            <a:r>
              <a:t>Data?</a:t>
            </a:r>
          </a:p>
        </p:txBody>
      </p:sp>
      <p:sp>
        <p:nvSpPr>
          <p:cNvPr id="199" name="Or rules, implicitly expressed as data?"/>
          <p:cNvSpPr txBox="1"/>
          <p:nvPr/>
        </p:nvSpPr>
        <p:spPr>
          <a:xfrm>
            <a:off x="10797200" y="5035147"/>
            <a:ext cx="1941897" cy="1364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/>
            <a:r>
              <a:t>Or rules, implicitly expressed as data?</a:t>
            </a:r>
          </a:p>
        </p:txBody>
      </p:sp>
      <p:sp>
        <p:nvSpPr>
          <p:cNvPr id="200" name="Make your assumptions explicit:…"/>
          <p:cNvSpPr txBox="1"/>
          <p:nvPr/>
        </p:nvSpPr>
        <p:spPr>
          <a:xfrm>
            <a:off x="1030900" y="7335817"/>
            <a:ext cx="10531165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chemeClr val="accent1">
                    <a:lumOff val="16847"/>
                  </a:schemeClr>
                </a:solidFill>
              </a:defRPr>
            </a:pPr>
            <a:r>
              <a:t>Make your assumptions explicit: </a:t>
            </a:r>
          </a:p>
          <a:p>
            <a:pPr algn="l">
              <a:defRPr sz="3000">
                <a:solidFill>
                  <a:schemeClr val="accent1">
                    <a:lumOff val="16847"/>
                  </a:schemeClr>
                </a:solidFill>
              </a:defRPr>
            </a:pPr>
            <a:r>
              <a:t>consider building a rule-based system instead.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5508183" y="4225111"/>
            <a:ext cx="1894792" cy="1549834"/>
            <a:chOff x="0" y="0"/>
            <a:chExt cx="1894791" cy="1549832"/>
          </a:xfrm>
        </p:grpSpPr>
        <p:sp>
          <p:nvSpPr>
            <p:cNvPr id="201" name="Circle"/>
            <p:cNvSpPr/>
            <p:nvPr/>
          </p:nvSpPr>
          <p:spPr>
            <a:xfrm>
              <a:off x="854516" y="0"/>
              <a:ext cx="572195" cy="56916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2" name="Feature Engineering"/>
            <p:cNvSpPr txBox="1"/>
            <p:nvPr/>
          </p:nvSpPr>
          <p:spPr>
            <a:xfrm>
              <a:off x="386436" y="845744"/>
              <a:ext cx="1508356" cy="704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Feature Engineering</a:t>
              </a:r>
            </a:p>
          </p:txBody>
        </p:sp>
        <p:sp>
          <p:nvSpPr>
            <p:cNvPr id="203" name="Line"/>
            <p:cNvSpPr/>
            <p:nvPr/>
          </p:nvSpPr>
          <p:spPr>
            <a:xfrm>
              <a:off x="0" y="284083"/>
              <a:ext cx="630228" cy="1"/>
            </a:xfrm>
            <a:prstGeom prst="line">
              <a:avLst/>
            </a:prstGeom>
            <a:noFill/>
            <a:ln w="25400" cap="rnd">
              <a:solidFill>
                <a:schemeClr val="accent1"/>
              </a:solidFill>
              <a:custDash>
                <a:ds d="100000" sp="200000"/>
              </a:custDash>
              <a:round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08" name="Group"/>
          <p:cNvGrpSpPr/>
          <p:nvPr/>
        </p:nvGrpSpPr>
        <p:grpSpPr>
          <a:xfrm>
            <a:off x="7091964" y="4225111"/>
            <a:ext cx="1796911" cy="1549834"/>
            <a:chOff x="0" y="0"/>
            <a:chExt cx="1796910" cy="1549832"/>
          </a:xfrm>
        </p:grpSpPr>
        <p:sp>
          <p:nvSpPr>
            <p:cNvPr id="205" name="Circle"/>
            <p:cNvSpPr/>
            <p:nvPr/>
          </p:nvSpPr>
          <p:spPr>
            <a:xfrm>
              <a:off x="756635" y="0"/>
              <a:ext cx="572196" cy="56916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6" name="Class Balancing"/>
            <p:cNvSpPr txBox="1"/>
            <p:nvPr/>
          </p:nvSpPr>
          <p:spPr>
            <a:xfrm>
              <a:off x="288555" y="845744"/>
              <a:ext cx="1508356" cy="704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Class Balancing</a:t>
              </a:r>
            </a:p>
          </p:txBody>
        </p:sp>
        <p:sp>
          <p:nvSpPr>
            <p:cNvPr id="207" name="Line"/>
            <p:cNvSpPr/>
            <p:nvPr/>
          </p:nvSpPr>
          <p:spPr>
            <a:xfrm>
              <a:off x="0" y="284584"/>
              <a:ext cx="630228" cy="1"/>
            </a:xfrm>
            <a:prstGeom prst="line">
              <a:avLst/>
            </a:prstGeom>
            <a:noFill/>
            <a:ln w="25400" cap="rnd">
              <a:solidFill>
                <a:schemeClr val="accent1"/>
              </a:solidFill>
              <a:custDash>
                <a:ds d="100000" sp="200000"/>
              </a:custDash>
              <a:round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09" name="Line"/>
          <p:cNvSpPr/>
          <p:nvPr/>
        </p:nvSpPr>
        <p:spPr>
          <a:xfrm>
            <a:off x="8514363" y="4509695"/>
            <a:ext cx="630229" cy="1"/>
          </a:xfrm>
          <a:prstGeom prst="line">
            <a:avLst/>
          </a:prstGeom>
          <a:ln w="25400" cap="rnd">
            <a:solidFill>
              <a:schemeClr val="accent1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0" name="Line"/>
          <p:cNvSpPr/>
          <p:nvPr/>
        </p:nvSpPr>
        <p:spPr>
          <a:xfrm>
            <a:off x="10087650" y="4509695"/>
            <a:ext cx="630228" cy="1"/>
          </a:xfrm>
          <a:prstGeom prst="line">
            <a:avLst/>
          </a:prstGeom>
          <a:ln w="25400" cap="rnd">
            <a:solidFill>
              <a:schemeClr val="accent1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1" name="Circle"/>
          <p:cNvSpPr/>
          <p:nvPr/>
        </p:nvSpPr>
        <p:spPr>
          <a:xfrm>
            <a:off x="9512300" y="4390855"/>
            <a:ext cx="238944" cy="23768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2" name="Circle"/>
          <p:cNvSpPr/>
          <p:nvPr/>
        </p:nvSpPr>
        <p:spPr>
          <a:xfrm>
            <a:off x="9809623" y="4390855"/>
            <a:ext cx="238945" cy="23768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3" name="……"/>
          <p:cNvSpPr txBox="1"/>
          <p:nvPr/>
        </p:nvSpPr>
        <p:spPr>
          <a:xfrm>
            <a:off x="8891819" y="5141690"/>
            <a:ext cx="1508356" cy="3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000">
                <a:solidFill>
                  <a:srgbClr val="FFFFFF"/>
                </a:solidFill>
              </a:defRPr>
            </a:lvl1pPr>
          </a:lstStyle>
          <a:p>
            <a:pPr/>
            <a:r>
              <a:t>……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" grpId="10"/>
      <p:bldP build="whole" bldLvl="1" animBg="1" rev="0" advAuto="0" spid="199" grpId="15"/>
      <p:bldP build="whole" bldLvl="1" animBg="1" rev="0" advAuto="0" spid="204" grpId="5"/>
      <p:bldP build="whole" bldLvl="1" animBg="1" rev="0" advAuto="0" spid="209" grpId="7"/>
      <p:bldP build="whole" bldLvl="1" animBg="1" rev="0" advAuto="0" spid="193" grpId="8"/>
      <p:bldP build="whole" bldLvl="1" animBg="1" rev="0" advAuto="0" spid="208" grpId="6"/>
      <p:bldP build="whole" bldLvl="1" animBg="1" rev="0" advAuto="0" spid="210" grpId="12"/>
      <p:bldP build="whole" bldLvl="1" animBg="1" rev="0" advAuto="0" spid="197" grpId="13"/>
      <p:bldP build="whole" bldLvl="1" animBg="1" rev="0" advAuto="0" spid="198" grpId="14"/>
      <p:bldP build="whole" bldLvl="1" animBg="1" rev="0" advAuto="0" spid="196" grpId="3"/>
      <p:bldP build="whole" bldLvl="1" animBg="1" rev="0" advAuto="0" spid="190" grpId="4"/>
      <p:bldP build="whole" bldLvl="1" animBg="1" rev="0" advAuto="0" spid="213" grpId="11"/>
      <p:bldP build="whole" bldLvl="1" animBg="1" rev="0" advAuto="0" spid="192" grpId="2"/>
      <p:bldP build="whole" bldLvl="1" animBg="1" rev="0" advAuto="0" spid="191" grpId="1"/>
      <p:bldP build="whole" bldLvl="1" animBg="1" rev="0" advAuto="0" spid="211" grpId="9"/>
      <p:bldP build="whole" bldLvl="1" animBg="1" rev="0" advAuto="0" spid="200" grpId="16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Help The Learn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Help The Learner</a:t>
            </a:r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50954" r="0" b="0"/>
          <a:stretch>
            <a:fillRect/>
          </a:stretch>
        </p:blipFill>
        <p:spPr>
          <a:xfrm>
            <a:off x="2314773" y="2450901"/>
            <a:ext cx="8654565" cy="5659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Boosted Decision Trees"/>
          <p:cNvSpPr txBox="1"/>
          <p:nvPr>
            <p:ph type="title"/>
          </p:nvPr>
        </p:nvSpPr>
        <p:spPr>
          <a:xfrm>
            <a:off x="749300" y="-330200"/>
            <a:ext cx="11099800" cy="2159000"/>
          </a:xfrm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/>
            <a:r>
              <a:t>Boosted Decision Trees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94629" y="1498339"/>
            <a:ext cx="16245080" cy="8284991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Getting weak learners to grasp the concept as a team!"/>
          <p:cNvSpPr txBox="1"/>
          <p:nvPr/>
        </p:nvSpPr>
        <p:spPr>
          <a:xfrm>
            <a:off x="453231" y="2877567"/>
            <a:ext cx="11354406" cy="13314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28600" dist="22645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Getting weak learners to grasp the concept as a team!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Boosted Decision Tre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Boosted Decision Trees</a:t>
            </a:r>
          </a:p>
        </p:txBody>
      </p:sp>
      <p:sp>
        <p:nvSpPr>
          <p:cNvPr id="223" name="Define:…"/>
          <p:cNvSpPr txBox="1"/>
          <p:nvPr>
            <p:ph type="body" sz="half" idx="1"/>
          </p:nvPr>
        </p:nvSpPr>
        <p:spPr>
          <a:xfrm>
            <a:off x="533400" y="2476500"/>
            <a:ext cx="5101283" cy="6286500"/>
          </a:xfrm>
          <a:prstGeom prst="rect">
            <a:avLst/>
          </a:prstGeom>
        </p:spPr>
        <p:txBody>
          <a:bodyPr/>
          <a:lstStyle/>
          <a:p>
            <a:pPr lvl="1" marL="0" indent="346709" defTabSz="455675">
              <a:spcBef>
                <a:spcPts val="3200"/>
              </a:spcBef>
              <a:buSzTx/>
              <a:buNone/>
              <a:defRPr sz="2496"/>
            </a:pPr>
          </a:p>
          <a:p>
            <a:pPr marL="0" indent="0" defTabSz="455675">
              <a:spcBef>
                <a:spcPts val="3200"/>
              </a:spcBef>
              <a:buSzTx/>
              <a:buNone/>
              <a:defRPr sz="2496"/>
            </a:pPr>
            <a:r>
              <a:t>Define:</a:t>
            </a:r>
          </a:p>
          <a:p>
            <a:pPr lvl="2" marL="0" indent="693419" defTabSz="455675">
              <a:spcBef>
                <a:spcPts val="3200"/>
              </a:spcBef>
              <a:buSzTx/>
              <a:buNone/>
              <a:defRPr sz="2496"/>
            </a:pPr>
            <a:r>
              <a:t>A loss function to optimize</a:t>
            </a:r>
          </a:p>
          <a:p>
            <a:pPr lvl="2" marL="0" indent="693419" defTabSz="455675">
              <a:spcBef>
                <a:spcPts val="3200"/>
              </a:spcBef>
              <a:buSzTx/>
              <a:buNone/>
              <a:defRPr sz="2496"/>
            </a:pPr>
            <a:r>
              <a:t>An initial weak learner that will make our predictions</a:t>
            </a:r>
          </a:p>
          <a:p>
            <a:pPr lvl="2" marL="0" indent="693419" defTabSz="455675">
              <a:spcBef>
                <a:spcPts val="3200"/>
              </a:spcBef>
              <a:buSzTx/>
              <a:buNone/>
              <a:defRPr sz="2496"/>
            </a:pPr>
            <a:r>
              <a:t>An additive model, which will add more learners to minimize our loss function </a:t>
            </a:r>
          </a:p>
        </p:txBody>
      </p:sp>
      <p:sp>
        <p:nvSpPr>
          <p:cNvPr id="224" name="A series of weak learners, where each is building on the hypothesis achieved by the prior learner"/>
          <p:cNvSpPr txBox="1"/>
          <p:nvPr/>
        </p:nvSpPr>
        <p:spPr>
          <a:xfrm>
            <a:off x="12699" y="2138400"/>
            <a:ext cx="11099801" cy="9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444500" algn="l">
              <a:spcBef>
                <a:spcPts val="4200"/>
              </a:spcBef>
              <a:defRPr b="0" sz="2700"/>
            </a:pPr>
            <a:r>
              <a:t>A series of weak learners, where each is building on the hypothesis achieved by the prior learner</a:t>
            </a:r>
          </a:p>
        </p:txBody>
      </p:sp>
      <p:sp>
        <p:nvSpPr>
          <p:cNvPr id="225" name="Improvements:…"/>
          <p:cNvSpPr txBox="1"/>
          <p:nvPr/>
        </p:nvSpPr>
        <p:spPr>
          <a:xfrm>
            <a:off x="7169149" y="3490772"/>
            <a:ext cx="3991992" cy="4257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b="0" i="1" sz="2600"/>
            </a:pPr>
            <a:r>
              <a:t>Improvements: </a:t>
            </a:r>
          </a:p>
          <a:p>
            <a:pPr marL="673100" indent="-228600" algn="l">
              <a:spcBef>
                <a:spcPts val="4200"/>
              </a:spcBef>
              <a:buSzPct val="100000"/>
              <a:buChar char="•"/>
              <a:defRPr b="0" i="1" sz="2600"/>
            </a:pPr>
            <a:r>
              <a:t>Tree Constraints</a:t>
            </a:r>
          </a:p>
          <a:p>
            <a:pPr marL="673100" indent="-228600" algn="l">
              <a:spcBef>
                <a:spcPts val="4200"/>
              </a:spcBef>
              <a:buSzPct val="100000"/>
              <a:buChar char="•"/>
              <a:defRPr b="0" i="1" sz="2600"/>
            </a:pPr>
            <a:r>
              <a:t>Shrinkage</a:t>
            </a:r>
          </a:p>
          <a:p>
            <a:pPr marL="673100" indent="-228600" algn="l">
              <a:spcBef>
                <a:spcPts val="4200"/>
              </a:spcBef>
              <a:buSzPct val="100000"/>
              <a:buChar char="•"/>
              <a:defRPr b="0" i="1" sz="2600"/>
            </a:pPr>
            <a:r>
              <a:t>Random Sampling</a:t>
            </a:r>
          </a:p>
          <a:p>
            <a:pPr marL="673100" indent="-228600" algn="l">
              <a:spcBef>
                <a:spcPts val="4200"/>
              </a:spcBef>
              <a:buSzPct val="100000"/>
              <a:buChar char="•"/>
              <a:defRPr b="0" i="1" sz="2600"/>
            </a:pPr>
            <a:r>
              <a:t>Penalized Learning….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85900" y="1383666"/>
            <a:ext cx="14676264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Big Data is Great."/>
          <p:cNvSpPr txBox="1"/>
          <p:nvPr>
            <p:ph type="title" idx="4294967295"/>
          </p:nvPr>
        </p:nvSpPr>
        <p:spPr>
          <a:xfrm>
            <a:off x="1371600" y="-20066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Big Data is Great.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ransfer Learning"/>
          <p:cNvSpPr txBox="1"/>
          <p:nvPr>
            <p:ph type="title"/>
          </p:nvPr>
        </p:nvSpPr>
        <p:spPr>
          <a:xfrm>
            <a:off x="952500" y="-2032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Transfer Learning</a:t>
            </a:r>
          </a:p>
        </p:txBody>
      </p:sp>
      <p:sp>
        <p:nvSpPr>
          <p:cNvPr id="228" name="Take a learner who is already very capable, and can solve a problem similar to ours very, very well…"/>
          <p:cNvSpPr txBox="1"/>
          <p:nvPr>
            <p:ph type="body" sz="half" idx="1"/>
          </p:nvPr>
        </p:nvSpPr>
        <p:spPr>
          <a:xfrm>
            <a:off x="380999" y="1854200"/>
            <a:ext cx="4858893" cy="6286500"/>
          </a:xfrm>
          <a:prstGeom prst="rect">
            <a:avLst/>
          </a:prstGeom>
        </p:spPr>
        <p:txBody>
          <a:bodyPr/>
          <a:lstStyle/>
          <a:p>
            <a:pPr/>
            <a:r>
              <a:t>Take a learner who is already very capable, and can solve a problem similar to ours very, very well</a:t>
            </a:r>
          </a:p>
          <a:p>
            <a:pPr/>
            <a:r>
              <a:t>Train this learner just a little bit more on the small amount of data we have</a:t>
            </a:r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4800" y="2401605"/>
            <a:ext cx="10166942" cy="3088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1800" y="5809217"/>
            <a:ext cx="6377331" cy="26293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Dog breed class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/>
            <a:r>
              <a:t>Dog breed classification</a:t>
            </a:r>
          </a:p>
        </p:txBody>
      </p:sp>
      <p:sp>
        <p:nvSpPr>
          <p:cNvPr id="233" name="A dataset of 8k classified dog breed images…"/>
          <p:cNvSpPr txBox="1"/>
          <p:nvPr>
            <p:ph type="body" sz="quarter" idx="1"/>
          </p:nvPr>
        </p:nvSpPr>
        <p:spPr>
          <a:xfrm>
            <a:off x="711200" y="2156383"/>
            <a:ext cx="6593930" cy="2685505"/>
          </a:xfrm>
          <a:prstGeom prst="rect">
            <a:avLst/>
          </a:prstGeom>
        </p:spPr>
        <p:txBody>
          <a:bodyPr/>
          <a:lstStyle/>
          <a:p>
            <a:pPr marL="342900" indent="-342900">
              <a:defRPr sz="1900"/>
            </a:pPr>
            <a:r>
              <a:t>A dataset of 8k classified dog breed images</a:t>
            </a:r>
          </a:p>
          <a:p>
            <a:pPr marL="342900" indent="-342900">
              <a:defRPr sz="1900"/>
            </a:pPr>
            <a:r>
              <a:t>131 breeds (categories)</a:t>
            </a:r>
          </a:p>
          <a:p>
            <a:pPr marL="342900" indent="-342900">
              <a:defRPr sz="1900"/>
            </a:pPr>
            <a:r>
              <a:t>A random guess has accuracy &lt; 1%</a:t>
            </a:r>
          </a:p>
        </p:txBody>
      </p:sp>
      <p:grpSp>
        <p:nvGrpSpPr>
          <p:cNvPr id="236" name="Group"/>
          <p:cNvGrpSpPr/>
          <p:nvPr/>
        </p:nvGrpSpPr>
        <p:grpSpPr>
          <a:xfrm>
            <a:off x="857250" y="5578787"/>
            <a:ext cx="5273488" cy="3557347"/>
            <a:chOff x="0" y="0"/>
            <a:chExt cx="5273487" cy="3557345"/>
          </a:xfrm>
        </p:grpSpPr>
        <p:pic>
          <p:nvPicPr>
            <p:cNvPr id="23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77016"/>
              <a:ext cx="5273488" cy="2780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" name="A CNN trained from scratch:"/>
            <p:cNvSpPr txBox="1"/>
            <p:nvPr/>
          </p:nvSpPr>
          <p:spPr>
            <a:xfrm>
              <a:off x="11482" y="0"/>
              <a:ext cx="5072724" cy="5354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/>
              </a:lvl1pPr>
            </a:lstStyle>
            <a:p>
              <a:pPr/>
              <a:r>
                <a:t>A CNN trained from scratch:</a:t>
              </a:r>
            </a:p>
          </p:txBody>
        </p:sp>
      </p:grpSp>
      <p:grpSp>
        <p:nvGrpSpPr>
          <p:cNvPr id="239" name="Group"/>
          <p:cNvGrpSpPr/>
          <p:nvPr/>
        </p:nvGrpSpPr>
        <p:grpSpPr>
          <a:xfrm>
            <a:off x="7442200" y="6391587"/>
            <a:ext cx="5072723" cy="3018022"/>
            <a:chOff x="0" y="0"/>
            <a:chExt cx="5072722" cy="3018021"/>
          </a:xfrm>
        </p:grpSpPr>
        <p:sp>
          <p:nvSpPr>
            <p:cNvPr id="237" name="Accuracy:"/>
            <p:cNvSpPr txBox="1"/>
            <p:nvPr/>
          </p:nvSpPr>
          <p:spPr>
            <a:xfrm>
              <a:off x="44196" y="0"/>
              <a:ext cx="1867409" cy="5354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/>
              </a:lvl1pPr>
            </a:lstStyle>
            <a:p>
              <a:pPr/>
              <a:r>
                <a:t>Accuracy:</a:t>
              </a:r>
            </a:p>
          </p:txBody>
        </p:sp>
        <p:sp>
          <p:nvSpPr>
            <p:cNvPr id="238" name="5 epochs just to get to above random chance (&gt;1%)…"/>
            <p:cNvSpPr txBox="1"/>
            <p:nvPr/>
          </p:nvSpPr>
          <p:spPr>
            <a:xfrm>
              <a:off x="0" y="332516"/>
              <a:ext cx="5072723" cy="26855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marL="342900" indent="-342900" algn="l">
                <a:spcBef>
                  <a:spcPts val="3200"/>
                </a:spcBef>
                <a:buSzPct val="145000"/>
                <a:buChar char="•"/>
                <a:defRPr b="0" sz="2500"/>
              </a:pPr>
              <a:r>
                <a:t>5 epochs just to get to above random chance (&gt;1%)</a:t>
              </a:r>
            </a:p>
            <a:p>
              <a:pPr marL="342900" indent="-342900" algn="l">
                <a:spcBef>
                  <a:spcPts val="3200"/>
                </a:spcBef>
                <a:buSzPct val="145000"/>
                <a:buChar char="•"/>
                <a:defRPr b="0" sz="2500"/>
              </a:pPr>
              <a:r>
                <a:t>20 epochs is nothing to write home about either (&lt; 10%)</a:t>
              </a:r>
            </a:p>
          </p:txBody>
        </p:sp>
      </p:grpSp>
      <p:pic>
        <p:nvPicPr>
          <p:cNvPr id="2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94118" y="2651683"/>
            <a:ext cx="1855164" cy="2737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9389" t="0" r="17125" b="0"/>
          <a:stretch>
            <a:fillRect/>
          </a:stretch>
        </p:blipFill>
        <p:spPr>
          <a:xfrm>
            <a:off x="9738270" y="2654600"/>
            <a:ext cx="2683546" cy="2731562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Not the same breed.  Very different."/>
          <p:cNvSpPr txBox="1"/>
          <p:nvPr/>
        </p:nvSpPr>
        <p:spPr>
          <a:xfrm>
            <a:off x="8549639" y="5392673"/>
            <a:ext cx="3081021" cy="416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600"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pPr/>
            <a:r>
              <a:t>Not the same breed.  Very different.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9" grpId="2"/>
      <p:bldP build="whole" bldLvl="1" animBg="1" rev="0" advAuto="0" spid="23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Use Transfer Learning to classify dog breeds"/>
          <p:cNvSpPr txBox="1"/>
          <p:nvPr>
            <p:ph type="title"/>
          </p:nvPr>
        </p:nvSpPr>
        <p:spPr>
          <a:xfrm>
            <a:off x="952500" y="139700"/>
            <a:ext cx="11099800" cy="21590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Use Transfer Learning to classify dog breeds</a:t>
            </a:r>
          </a:p>
        </p:txBody>
      </p:sp>
      <p:sp>
        <p:nvSpPr>
          <p:cNvPr id="245" name="Model: ResNet50…"/>
          <p:cNvSpPr txBox="1"/>
          <p:nvPr>
            <p:ph type="body" sz="quarter" idx="1"/>
          </p:nvPr>
        </p:nvSpPr>
        <p:spPr>
          <a:xfrm>
            <a:off x="692127" y="2666596"/>
            <a:ext cx="6593930" cy="2685505"/>
          </a:xfrm>
          <a:prstGeom prst="rect">
            <a:avLst/>
          </a:prstGeom>
        </p:spPr>
        <p:txBody>
          <a:bodyPr/>
          <a:lstStyle/>
          <a:p>
            <a:pPr marL="270891" indent="-270891" defTabSz="461518">
              <a:spcBef>
                <a:spcPts val="1100"/>
              </a:spcBef>
              <a:defRPr b="1" sz="1975"/>
            </a:pPr>
            <a:r>
              <a:t>Model: ResNet50</a:t>
            </a:r>
          </a:p>
          <a:p>
            <a:pPr marL="270891" indent="-270891" defTabSz="461518">
              <a:spcBef>
                <a:spcPts val="1100"/>
              </a:spcBef>
              <a:defRPr b="1" sz="1975"/>
            </a:pPr>
            <a:r>
              <a:t>Images in ImageNet: &gt;14 million, 1 mil in train set</a:t>
            </a:r>
          </a:p>
          <a:p>
            <a:pPr marL="270891" indent="-270891" defTabSz="461518">
              <a:spcBef>
                <a:spcPts val="1100"/>
              </a:spcBef>
              <a:defRPr sz="1975"/>
            </a:pPr>
            <a:r>
              <a:t>A dataset of 8k classified dog breed images</a:t>
            </a:r>
          </a:p>
          <a:p>
            <a:pPr marL="270891" indent="-270891" defTabSz="461518">
              <a:spcBef>
                <a:spcPts val="1100"/>
              </a:spcBef>
              <a:defRPr sz="1975"/>
            </a:pPr>
            <a:r>
              <a:t>131 breeds (categories)</a:t>
            </a:r>
          </a:p>
          <a:p>
            <a:pPr marL="270891" indent="-270891" defTabSz="461518">
              <a:spcBef>
                <a:spcPts val="1100"/>
              </a:spcBef>
              <a:defRPr b="1" sz="1975"/>
            </a:pPr>
            <a:r>
              <a:t>20 epochs</a:t>
            </a:r>
          </a:p>
          <a:p>
            <a:pPr marL="270891" indent="-270891" defTabSz="461518">
              <a:spcBef>
                <a:spcPts val="1100"/>
              </a:spcBef>
              <a:defRPr sz="1975"/>
            </a:pPr>
            <a:r>
              <a:t>A random guess has accuracy &lt; 1%</a:t>
            </a:r>
          </a:p>
        </p:txBody>
      </p:sp>
      <p:grpSp>
        <p:nvGrpSpPr>
          <p:cNvPr id="250" name="Group"/>
          <p:cNvGrpSpPr/>
          <p:nvPr/>
        </p:nvGrpSpPr>
        <p:grpSpPr>
          <a:xfrm>
            <a:off x="7967389" y="3237358"/>
            <a:ext cx="4358433" cy="6293992"/>
            <a:chOff x="0" y="0"/>
            <a:chExt cx="4358431" cy="6293990"/>
          </a:xfrm>
        </p:grpSpPr>
        <p:pic>
          <p:nvPicPr>
            <p:cNvPr id="24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5360" y="0"/>
              <a:ext cx="3776577" cy="25914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7" name="The person in the image is reminiscent of a  English_cocker_spaniel"/>
            <p:cNvSpPr txBox="1"/>
            <p:nvPr/>
          </p:nvSpPr>
          <p:spPr>
            <a:xfrm>
              <a:off x="0" y="2680841"/>
              <a:ext cx="4358432" cy="965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defRPr b="0" sz="1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The person in the image is reminiscent of a  English_cocker_spaniel</a:t>
              </a:r>
            </a:p>
            <a:p>
              <a:pPr algn="l" defTabSz="457200">
                <a:defRPr b="0" sz="1400"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pic>
          <p:nvPicPr>
            <p:cNvPr id="248" name="unknown.jpg" descr="unknown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5360" y="3330403"/>
              <a:ext cx="3592641" cy="23857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" name="The dog in the image looks like a  French_bulldog"/>
            <p:cNvSpPr txBox="1"/>
            <p:nvPr/>
          </p:nvSpPr>
          <p:spPr>
            <a:xfrm>
              <a:off x="1896" y="4909690"/>
              <a:ext cx="4354641" cy="1384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defRPr b="0" sz="1400"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algn="l" defTabSz="457200">
                <a:defRPr b="0" sz="1400"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algn="l" defTabSz="457200">
                <a:defRPr b="0" sz="1400"/>
              </a:pPr>
            </a:p>
            <a:p>
              <a:pPr algn="l" defTabSz="457200">
                <a:defRPr b="0" sz="1400"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algn="l" defTabSz="457200">
                <a:defRPr b="0" sz="1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The dog in the image looks like a  French_bulldog</a:t>
              </a:r>
            </a:p>
          </p:txBody>
        </p:sp>
      </p:grpSp>
      <p:sp>
        <p:nvSpPr>
          <p:cNvPr id="251" name="Accuracy: 80.1435!"/>
          <p:cNvSpPr txBox="1"/>
          <p:nvPr/>
        </p:nvSpPr>
        <p:spPr>
          <a:xfrm>
            <a:off x="534665" y="8026970"/>
            <a:ext cx="6347470" cy="170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3200"/>
              </a:spcBef>
              <a:defRPr b="0" sz="3300"/>
            </a:lvl1pPr>
          </a:lstStyle>
          <a:p>
            <a:pPr/>
            <a:r>
              <a:t>Accuracy: 80.1435!</a:t>
            </a: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26457" b="0"/>
          <a:stretch>
            <a:fillRect/>
          </a:stretch>
        </p:blipFill>
        <p:spPr>
          <a:xfrm>
            <a:off x="250529" y="5351697"/>
            <a:ext cx="7477072" cy="3088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0" grpId="2"/>
      <p:bldP build="whole" bldLvl="1" animBg="1" rev="0" advAuto="0" spid="25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Why does it work?"/>
          <p:cNvSpPr txBox="1"/>
          <p:nvPr>
            <p:ph type="title"/>
          </p:nvPr>
        </p:nvSpPr>
        <p:spPr>
          <a:xfrm>
            <a:off x="952500" y="114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Why does it work?</a:t>
            </a: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250" y="2309374"/>
            <a:ext cx="10642483" cy="4902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ypes of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of Learning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636" y="3200164"/>
            <a:ext cx="4521672" cy="4521672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upervised"/>
          <p:cNvSpPr txBox="1"/>
          <p:nvPr/>
        </p:nvSpPr>
        <p:spPr>
          <a:xfrm>
            <a:off x="1139291" y="2664952"/>
            <a:ext cx="173461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Supervised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7184" t="21138" r="49108" b="406"/>
          <a:stretch>
            <a:fillRect/>
          </a:stretch>
        </p:blipFill>
        <p:spPr>
          <a:xfrm>
            <a:off x="8625085" y="3429539"/>
            <a:ext cx="4009755" cy="403770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Unsupervised"/>
          <p:cNvSpPr txBox="1"/>
          <p:nvPr/>
        </p:nvSpPr>
        <p:spPr>
          <a:xfrm>
            <a:off x="9576358" y="2664952"/>
            <a:ext cx="210708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Unsupervised</a:t>
            </a:r>
          </a:p>
        </p:txBody>
      </p:sp>
      <p:grpSp>
        <p:nvGrpSpPr>
          <p:cNvPr id="264" name="Group"/>
          <p:cNvGrpSpPr/>
          <p:nvPr/>
        </p:nvGrpSpPr>
        <p:grpSpPr>
          <a:xfrm>
            <a:off x="4470970" y="2664952"/>
            <a:ext cx="4062860" cy="4827478"/>
            <a:chOff x="0" y="0"/>
            <a:chExt cx="4062858" cy="4827476"/>
          </a:xfrm>
        </p:grpSpPr>
        <p:pic>
          <p:nvPicPr>
            <p:cNvPr id="26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764617"/>
              <a:ext cx="4062859" cy="40628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Semi-Supervised!"/>
            <p:cNvSpPr txBox="1"/>
            <p:nvPr/>
          </p:nvSpPr>
          <p:spPr>
            <a:xfrm>
              <a:off x="695948" y="-1"/>
              <a:ext cx="2670963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u="sng">
                  <a:hlinkClick r:id="rId5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5" invalidUrl="" action="" tgtFrame="" tooltip="" history="1" highlightClick="0" endSnd="0"/>
                </a:rPr>
                <a:t>Semi-Supervised!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emi-Supervised Generative Adversarial Networks (GAN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/>
            <a:r>
              <a:t>Semi-Supervised Generative Adversarial Networks (GANs)</a:t>
            </a:r>
          </a:p>
        </p:txBody>
      </p:sp>
      <p:sp>
        <p:nvSpPr>
          <p:cNvPr id="267" name="Train on:…"/>
          <p:cNvSpPr txBox="1"/>
          <p:nvPr>
            <p:ph type="body" sz="half" idx="1"/>
          </p:nvPr>
        </p:nvSpPr>
        <p:spPr>
          <a:xfrm>
            <a:off x="7340600" y="1117600"/>
            <a:ext cx="5334000" cy="62865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Train on:</a:t>
            </a:r>
          </a:p>
          <a:p>
            <a:pPr lvl="1"/>
            <a:r>
              <a:t>Labeled real data</a:t>
            </a:r>
          </a:p>
          <a:p>
            <a:pPr lvl="1"/>
            <a:r>
              <a:t>Unlabeled real data</a:t>
            </a:r>
          </a:p>
          <a:p>
            <a:pPr lvl="1"/>
            <a:r>
              <a:t>Fake, generated data</a:t>
            </a:r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2299" y="6265309"/>
            <a:ext cx="5334001" cy="2837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746" y="2774048"/>
            <a:ext cx="6159508" cy="4205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Data Programming"/>
          <p:cNvSpPr txBox="1"/>
          <p:nvPr>
            <p:ph type="title"/>
          </p:nvPr>
        </p:nvSpPr>
        <p:spPr>
          <a:xfrm>
            <a:off x="952500" y="-127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Data Programming</a:t>
            </a:r>
          </a:p>
        </p:txBody>
      </p:sp>
      <p:sp>
        <p:nvSpPr>
          <p:cNvPr id="272" name="Get users to provide heuristics (labeling functions) instead of labeling specific data points.  They are usually high precision and low coverage: regexps for text, etc.…"/>
          <p:cNvSpPr txBox="1"/>
          <p:nvPr>
            <p:ph type="body" idx="1"/>
          </p:nvPr>
        </p:nvSpPr>
        <p:spPr>
          <a:xfrm>
            <a:off x="2404268" y="1733550"/>
            <a:ext cx="10168732" cy="6286500"/>
          </a:xfrm>
          <a:prstGeom prst="rect">
            <a:avLst/>
          </a:prstGeom>
        </p:spPr>
        <p:txBody>
          <a:bodyPr/>
          <a:lstStyle/>
          <a:p>
            <a:pPr marL="444499" indent="-444499">
              <a:spcBef>
                <a:spcPts val="1700"/>
              </a:spcBef>
              <a:defRPr sz="2400"/>
            </a:pPr>
            <a:r>
              <a:t>Get users to provide heuristics (labeling functions) instead of labeling specific data points.  They are usually high precision and low coverage: regexps for text, etc.</a:t>
            </a:r>
          </a:p>
          <a:p>
            <a:pPr marL="444499" indent="-444499">
              <a:spcBef>
                <a:spcPts val="1700"/>
              </a:spcBef>
              <a:defRPr sz="2400"/>
            </a:pPr>
            <a:r>
              <a:t>Feed the system both these heuristics and the unlabeled data</a:t>
            </a:r>
          </a:p>
          <a:p>
            <a:pPr lvl="1">
              <a:spcBef>
                <a:spcPts val="1700"/>
              </a:spcBef>
              <a:defRPr sz="2400"/>
            </a:pPr>
            <a:r>
              <a:t>These heuristics are going to be noisy (lots will have false negatives and false positives)</a:t>
            </a:r>
          </a:p>
          <a:p>
            <a:pPr lvl="1">
              <a:spcBef>
                <a:spcPts val="1700"/>
              </a:spcBef>
              <a:defRPr sz="2400"/>
            </a:pPr>
            <a:r>
              <a:t>The system will evaluate heuristics and give each one a label of how well it did</a:t>
            </a:r>
          </a:p>
          <a:p>
            <a:pPr lvl="1">
              <a:spcBef>
                <a:spcPts val="1700"/>
              </a:spcBef>
              <a:defRPr sz="2400"/>
            </a:pPr>
            <a:r>
              <a:t>Instead of one ground truth label, each data point will now have multiple probabilistic fuzzy weak labels</a:t>
            </a:r>
          </a:p>
          <a:p>
            <a:pPr marL="444499" indent="-444499">
              <a:spcBef>
                <a:spcPts val="1700"/>
              </a:spcBef>
              <a:defRPr sz="2400">
                <a:solidFill>
                  <a:schemeClr val="accent1">
                    <a:lumOff val="-13575"/>
                  </a:schemeClr>
                </a:solidFill>
              </a:defRPr>
            </a:pPr>
            <a:r>
              <a:t>This allows for generalization!</a:t>
            </a:r>
          </a:p>
        </p:txBody>
      </p:sp>
      <p:pic>
        <p:nvPicPr>
          <p:cNvPr id="2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314" y="3980831"/>
            <a:ext cx="2791303" cy="5163169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norkel.stanford.edu"/>
          <p:cNvSpPr/>
          <p:nvPr/>
        </p:nvSpPr>
        <p:spPr>
          <a:xfrm>
            <a:off x="5283200" y="8382942"/>
            <a:ext cx="6767959" cy="735658"/>
          </a:xfrm>
          <a:prstGeom prst="roundRect">
            <a:avLst>
              <a:gd name="adj" fmla="val 25895"/>
            </a:avLst>
          </a:prstGeom>
          <a:solidFill>
            <a:schemeClr val="accent1">
              <a:lumOff val="-13575"/>
              <a:alpha val="5758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snorkel.stanford.edu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72" grpId="1"/>
      <p:bldP build="whole" bldLvl="1" animBg="1" rev="0" advAuto="0" spid="273" grpId="2"/>
      <p:bldP build="whole" bldLvl="1" animBg="1" rev="0" advAuto="0" spid="274" grpId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eneral R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 Rules</a:t>
            </a:r>
          </a:p>
        </p:txBody>
      </p:sp>
      <p:sp>
        <p:nvSpPr>
          <p:cNvPr id="277" name="Crowdsourc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Crowdsourcing</a:t>
            </a:r>
          </a:p>
          <a:p>
            <a:pPr/>
            <a:r>
              <a:t>A group of weak learners &gt; one strong one</a:t>
            </a:r>
          </a:p>
          <a:p>
            <a:pPr/>
            <a:r>
              <a:t>Fuzzy is better than precise</a:t>
            </a:r>
          </a:p>
          <a:p>
            <a:pPr/>
            <a:r>
              <a:t>Transfer Learning works great! Boosted trees are not bad either!</a:t>
            </a:r>
          </a:p>
          <a:p>
            <a:pPr/>
            <a:r>
              <a:t>Use heuristics instead of labels for truth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Focus on the Fu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Focus on the Future</a:t>
            </a:r>
          </a:p>
        </p:txBody>
      </p:sp>
      <p:sp>
        <p:nvSpPr>
          <p:cNvPr id="280" name="Build in labeling during data creation: help future learners!…"/>
          <p:cNvSpPr txBox="1"/>
          <p:nvPr>
            <p:ph type="body" idx="1"/>
          </p:nvPr>
        </p:nvSpPr>
        <p:spPr>
          <a:xfrm>
            <a:off x="1231900" y="2355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Build in labeling during data creation: help future learners!</a:t>
            </a:r>
          </a:p>
          <a:p>
            <a:pPr/>
            <a:r>
              <a:t>Consider changing what you collect and store</a:t>
            </a:r>
          </a:p>
          <a:p>
            <a:pPr/>
            <a:r>
              <a:t>If possible, join in data sharing efforts - and data anonimization research!</a:t>
            </a:r>
          </a:p>
          <a:p>
            <a:pPr/>
            <a:r>
              <a:t>Use more than one SME</a:t>
            </a:r>
          </a:p>
          <a:p>
            <a:pPr/>
            <a:r>
              <a:t>Use heuristics instead of labels</a:t>
            </a:r>
          </a:p>
          <a:p>
            <a:pPr/>
            <a:r>
              <a:t>If you are actually learning rules, make that explicit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Dig in"/>
          <p:cNvSpPr txBox="1"/>
          <p:nvPr>
            <p:ph type="title"/>
          </p:nvPr>
        </p:nvSpPr>
        <p:spPr>
          <a:xfrm>
            <a:off x="444500" y="-1270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Dig in</a:t>
            </a:r>
          </a:p>
        </p:txBody>
      </p:sp>
      <p:sp>
        <p:nvSpPr>
          <p:cNvPr id="283" name="Feature Engineering…"/>
          <p:cNvSpPr txBox="1"/>
          <p:nvPr>
            <p:ph type="body" sz="half" idx="1"/>
          </p:nvPr>
        </p:nvSpPr>
        <p:spPr>
          <a:xfrm>
            <a:off x="1003300" y="1931243"/>
            <a:ext cx="4528443" cy="6259315"/>
          </a:xfrm>
          <a:prstGeom prst="rect">
            <a:avLst/>
          </a:prstGeom>
        </p:spPr>
        <p:txBody>
          <a:bodyPr/>
          <a:lstStyle/>
          <a:p>
            <a:pPr marL="200024" indent="-200024" defTabSz="262889">
              <a:spcBef>
                <a:spcPts val="800"/>
              </a:spcBef>
              <a:defRPr b="1" sz="1619"/>
            </a:pPr>
            <a:r>
              <a:t>Feature Engineering</a:t>
            </a:r>
          </a:p>
          <a:p>
            <a:pPr lvl="1" marL="400050" indent="-200025" defTabSz="262889">
              <a:spcBef>
                <a:spcPts val="800"/>
              </a:spcBef>
              <a:defRPr sz="1619"/>
            </a:pPr>
            <a:r>
              <a:rPr u="sng">
                <a:hlinkClick r:id="rId2" invalidUrl="" action="" tgtFrame="" tooltip="" history="1" highlightClick="0" endSnd="0"/>
              </a:rPr>
              <a:t>Feature Normalization</a:t>
            </a:r>
          </a:p>
          <a:p>
            <a:pPr lvl="1" marL="400050" indent="-200025" defTabSz="262889">
              <a:spcBef>
                <a:spcPts val="800"/>
              </a:spcBef>
              <a:defRPr sz="1619"/>
            </a:pPr>
            <a:r>
              <a:rPr u="sng">
                <a:hlinkClick r:id="rId3" invalidUrl="" action="" tgtFrame="" tooltip="" history="1" highlightClick="0" endSnd="0"/>
              </a:rPr>
              <a:t>Implicit Feature Selection</a:t>
            </a:r>
          </a:p>
          <a:p>
            <a:pPr lvl="1" marL="400050" indent="-200025" defTabSz="262889">
              <a:spcBef>
                <a:spcPts val="800"/>
              </a:spcBef>
              <a:defRPr sz="1619"/>
            </a:pPr>
            <a:r>
              <a:rPr u="sng">
                <a:hlinkClick r:id="rId4" invalidUrl="" action="" tgtFrame="" tooltip="" history="1" highlightClick="0" endSnd="0"/>
              </a:rPr>
              <a:t>Feature Sampling</a:t>
            </a:r>
          </a:p>
          <a:p>
            <a:pPr lvl="1" marL="400050" indent="-200025" defTabSz="262889">
              <a:spcBef>
                <a:spcPts val="800"/>
              </a:spcBef>
              <a:defRPr sz="1619"/>
            </a:pPr>
            <a:r>
              <a:rPr u="sng">
                <a:hlinkClick r:id="rId5" invalidUrl="" action="" tgtFrame="" tooltip="" history="1" highlightClick="0" endSnd="0"/>
              </a:rPr>
              <a:t>Importance Sampling </a:t>
            </a:r>
          </a:p>
          <a:p>
            <a:pPr marL="200024" indent="-200024" defTabSz="262889">
              <a:spcBef>
                <a:spcPts val="800"/>
              </a:spcBef>
              <a:defRPr b="1" sz="1619"/>
            </a:pPr>
            <a:r>
              <a:t>Class Balancing</a:t>
            </a:r>
          </a:p>
          <a:p>
            <a:pPr lvl="1" marL="400050" indent="-200025" defTabSz="262889">
              <a:spcBef>
                <a:spcPts val="800"/>
              </a:spcBef>
              <a:defRPr sz="1619"/>
            </a:pPr>
            <a:r>
              <a:rPr u="sng">
                <a:hlinkClick r:id="rId6" invalidUrl="" action="" tgtFrame="" tooltip="" history="1" highlightClick="0" endSnd="0"/>
              </a:rPr>
              <a:t>Oversampling and undersampling</a:t>
            </a:r>
            <a:endParaRPr u="sng"/>
          </a:p>
          <a:p>
            <a:pPr lvl="1" marL="400050" indent="-200025" defTabSz="262889">
              <a:spcBef>
                <a:spcPts val="800"/>
              </a:spcBef>
              <a:defRPr sz="1619"/>
            </a:pPr>
            <a:r>
              <a:rPr u="sng">
                <a:hlinkClick r:id="rId7" invalidUrl="" action="" tgtFrame="" tooltip="" history="1" highlightClick="0" endSnd="0"/>
              </a:rPr>
              <a:t>Adaptive Sampling</a:t>
            </a:r>
          </a:p>
          <a:p>
            <a:pPr lvl="1" marL="400050" indent="-200025" defTabSz="262889">
              <a:spcBef>
                <a:spcPts val="800"/>
              </a:spcBef>
              <a:defRPr sz="1619"/>
            </a:pPr>
            <a:r>
              <a:rPr u="sng">
                <a:hlinkClick r:id="rId8" invalidUrl="" action="" tgtFrame="" tooltip="" history="1" highlightClick="0" endSnd="0"/>
              </a:rPr>
              <a:t>Model selection in sparse data sets </a:t>
            </a:r>
            <a:r>
              <a:t>(more dimensions than observations)</a:t>
            </a:r>
          </a:p>
          <a:p>
            <a:pPr lvl="2" marL="600075" indent="-200025" defTabSz="262889">
              <a:spcBef>
                <a:spcPts val="800"/>
              </a:spcBef>
              <a:defRPr sz="1619"/>
            </a:pPr>
            <a:r>
              <a:rPr u="sng">
                <a:hlinkClick r:id="rId9" invalidUrl="" action="" tgtFrame="" tooltip="" history="1" highlightClick="0" endSnd="0"/>
              </a:rPr>
              <a:t>SparseLab </a:t>
            </a:r>
            <a:r>
              <a:rPr u="sng">
                <a:hlinkClick r:id="rId10" invalidUrl="" action="" tgtFrame="" tooltip="" history="1" highlightClick="0" endSnd="0"/>
              </a:rPr>
              <a:t>Boosted Decision Trees</a:t>
            </a:r>
          </a:p>
          <a:p>
            <a:pPr marL="200024" indent="-200024" defTabSz="262889">
              <a:spcBef>
                <a:spcPts val="800"/>
              </a:spcBef>
              <a:defRPr b="1" sz="1619"/>
            </a:pPr>
            <a:r>
              <a:t>Transfer Learning </a:t>
            </a:r>
          </a:p>
          <a:p>
            <a:pPr lvl="1" marL="400050" indent="-200025" defTabSz="262889">
              <a:spcBef>
                <a:spcPts val="800"/>
              </a:spcBef>
              <a:defRPr sz="1619"/>
            </a:pPr>
            <a:r>
              <a:t>An easily digestible </a:t>
            </a:r>
            <a:r>
              <a:rPr u="sng">
                <a:hlinkClick r:id="rId11" invalidUrl="" action="" tgtFrame="" tooltip="" history="1" highlightClick="0" endSnd="0"/>
              </a:rPr>
              <a:t>overview of transfer learning</a:t>
            </a:r>
            <a:r>
              <a:t> </a:t>
            </a:r>
          </a:p>
          <a:p>
            <a:pPr lvl="1" marL="400050" indent="-200025" defTabSz="262889">
              <a:spcBef>
                <a:spcPts val="800"/>
              </a:spcBef>
              <a:defRPr sz="1619"/>
            </a:pPr>
            <a:r>
              <a:rPr u="sng">
                <a:hlinkClick r:id="rId12" invalidUrl="" action="" tgtFrame="" tooltip="" history="1" highlightClick="0" endSnd="0"/>
              </a:rPr>
              <a:t>Sample image classification transfer learning notebook (also has bottleneck features for each network type below)</a:t>
            </a:r>
            <a:endParaRPr u="sng"/>
          </a:p>
          <a:p>
            <a:pPr lvl="1" marL="400050" indent="-200025" defTabSz="262889">
              <a:spcBef>
                <a:spcPts val="800"/>
              </a:spcBef>
              <a:defRPr sz="1619"/>
            </a:pPr>
            <a:r>
              <a:t>Applications in Keras: </a:t>
            </a:r>
            <a:r>
              <a:rPr u="sng">
                <a:hlinkClick r:id="rId13" invalidUrl="" action="" tgtFrame="" tooltip="" history="1" highlightClick="0" endSnd="0"/>
              </a:rPr>
              <a:t>VGG-19, ResNet50, Inception, Xception</a:t>
            </a:r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508750" y="6134100"/>
            <a:ext cx="2159000" cy="215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lambdakrolik/small-dataset-learn"/>
          <p:cNvSpPr txBox="1"/>
          <p:nvPr/>
        </p:nvSpPr>
        <p:spPr>
          <a:xfrm>
            <a:off x="8378266" y="7197865"/>
            <a:ext cx="3626968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0366D6"/>
                </a:solidFill>
              </a:defRPr>
            </a:pPr>
            <a:r>
              <a:rPr b="0">
                <a:hlinkClick r:id="rId15" invalidUrl="" action="" tgtFrame="" tooltip="" history="1" highlightClick="0" endSnd="0"/>
              </a:rPr>
              <a:t>lambdakrolik</a:t>
            </a:r>
            <a:r>
              <a:rPr b="0">
                <a:solidFill>
                  <a:srgbClr val="586069"/>
                </a:solidFill>
              </a:rPr>
              <a:t>/</a:t>
            </a:r>
            <a:r>
              <a:rPr u="sng">
                <a:hlinkClick r:id="rId16" invalidUrl="" action="" tgtFrame="" tooltip="" history="1" highlightClick="0" endSnd="0"/>
              </a:rPr>
              <a:t>small-dataset-learn</a:t>
            </a:r>
          </a:p>
        </p:txBody>
      </p:sp>
      <p:sp>
        <p:nvSpPr>
          <p:cNvPr id="286" name="Semi-supervised Learning…"/>
          <p:cNvSpPr txBox="1"/>
          <p:nvPr/>
        </p:nvSpPr>
        <p:spPr>
          <a:xfrm>
            <a:off x="6892280" y="1778843"/>
            <a:ext cx="3931940" cy="354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21310">
              <a:spcBef>
                <a:spcPts val="600"/>
              </a:spcBef>
              <a:defRPr b="0" sz="1595"/>
            </a:pPr>
          </a:p>
          <a:p>
            <a:pPr marL="244475" indent="-244475" algn="l" defTabSz="321310">
              <a:spcBef>
                <a:spcPts val="600"/>
              </a:spcBef>
              <a:buSzPct val="145000"/>
              <a:buChar char="•"/>
              <a:defRPr sz="1595"/>
            </a:pPr>
            <a:r>
              <a:t>Semi-supervised Learning</a:t>
            </a:r>
          </a:p>
          <a:p>
            <a:pPr lvl="1" marL="488950" indent="-244475" algn="l" defTabSz="321310">
              <a:spcBef>
                <a:spcPts val="600"/>
              </a:spcBef>
              <a:buSzPct val="145000"/>
              <a:buChar char="•"/>
              <a:defRPr b="0" sz="1595"/>
            </a:pPr>
            <a:r>
              <a:rPr u="sng">
                <a:hlinkClick r:id="rId17" invalidUrl="" action="" tgtFrame="" tooltip="" history="1" highlightClick="0" endSnd="0"/>
              </a:rPr>
              <a:t>Semisupervised GANs</a:t>
            </a:r>
          </a:p>
          <a:p>
            <a:pPr lvl="1" marL="488950" indent="-244475" algn="l" defTabSz="321310">
              <a:spcBef>
                <a:spcPts val="600"/>
              </a:spcBef>
              <a:buSzPct val="145000"/>
              <a:buChar char="•"/>
              <a:defRPr b="0" sz="1595"/>
            </a:pPr>
            <a:r>
              <a:rPr u="sng">
                <a:hlinkClick r:id="rId18" invalidUrl="" action="" tgtFrame="" tooltip="" history="1" highlightClick="0" endSnd="0"/>
              </a:rPr>
              <a:t>Semi-Supervised Learning Method Survey</a:t>
            </a:r>
          </a:p>
          <a:p>
            <a:pPr lvl="1" marL="488950" indent="-244475" algn="l" defTabSz="321310">
              <a:spcBef>
                <a:spcPts val="600"/>
              </a:spcBef>
              <a:buSzPct val="145000"/>
              <a:buChar char="•"/>
              <a:defRPr b="0" sz="1595"/>
            </a:pPr>
            <a:r>
              <a:t>Data Programming: </a:t>
            </a:r>
            <a:r>
              <a:rPr u="sng">
                <a:hlinkClick r:id="rId19" invalidUrl="" action="" tgtFrame="" tooltip="" history="1" highlightClick="0" endSnd="0"/>
              </a:rPr>
              <a:t>read</a:t>
            </a:r>
            <a:r>
              <a:t> and </a:t>
            </a:r>
            <a:r>
              <a:rPr u="sng">
                <a:hlinkClick r:id="rId20" invalidUrl="" action="" tgtFrame="" tooltip="" history="1" highlightClick="0" endSnd="0"/>
              </a:rPr>
              <a:t>listen</a:t>
            </a:r>
          </a:p>
          <a:p>
            <a:pPr lvl="2" marL="733425" indent="-244475" algn="l" defTabSz="321310">
              <a:spcBef>
                <a:spcPts val="600"/>
              </a:spcBef>
              <a:buSzPct val="145000"/>
              <a:buChar char="•"/>
              <a:defRPr b="0" sz="1595"/>
            </a:pPr>
            <a:r>
              <a:rPr u="sng">
                <a:hlinkClick r:id="rId21" invalidUrl="" action="" tgtFrame="" tooltip="" history="1" highlightClick="0" endSnd="0"/>
              </a:rPr>
              <a:t>Snorkel</a:t>
            </a:r>
          </a:p>
          <a:p>
            <a:pPr marL="244475" indent="-244475" algn="l" defTabSz="321310">
              <a:spcBef>
                <a:spcPts val="600"/>
              </a:spcBef>
              <a:buSzPct val="145000"/>
              <a:buChar char="•"/>
              <a:defRPr sz="1595"/>
            </a:pPr>
            <a:r>
              <a:t>Comparative Studies</a:t>
            </a:r>
          </a:p>
          <a:p>
            <a:pPr lvl="1" marL="488950" indent="-244475" algn="l" defTabSz="321310">
              <a:spcBef>
                <a:spcPts val="600"/>
              </a:spcBef>
              <a:buSzPct val="145000"/>
              <a:buChar char="•"/>
              <a:defRPr b="0" sz="1595"/>
            </a:pPr>
            <a:r>
              <a:rPr u="sng">
                <a:hlinkClick r:id="rId22" invalidUrl="" action="" tgtFrame="" tooltip="" history="1" highlightClick="0" endSnd="0"/>
              </a:rPr>
              <a:t>Comparative study of classifiers</a:t>
            </a:r>
          </a:p>
          <a:p>
            <a:pPr lvl="1" marL="488950" indent="-244475" algn="l" defTabSz="321310">
              <a:spcBef>
                <a:spcPts val="600"/>
              </a:spcBef>
              <a:buSzPct val="145000"/>
              <a:buChar char="•"/>
              <a:defRPr b="0" sz="1595"/>
            </a:pPr>
            <a:r>
              <a:rPr u="sng">
                <a:hlinkClick r:id="rId23" invalidUrl="" action="" tgtFrame="" tooltip="" history="1" highlightClick="0" endSnd="0"/>
              </a:rPr>
              <a:t>Comparative study of classifiers on small data sets</a:t>
            </a:r>
          </a:p>
        </p:txBody>
      </p:sp>
      <p:sp>
        <p:nvSpPr>
          <p:cNvPr id="287" name="lambdakrolik/TL-dog-project"/>
          <p:cNvSpPr txBox="1"/>
          <p:nvPr/>
        </p:nvSpPr>
        <p:spPr>
          <a:xfrm>
            <a:off x="8402967" y="7604265"/>
            <a:ext cx="3145766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0366D6"/>
                </a:solidFill>
              </a:defRPr>
            </a:pPr>
            <a:r>
              <a:rPr b="0">
                <a:hlinkClick r:id="rId15" invalidUrl="" action="" tgtFrame="" tooltip="" history="1" highlightClick="0" endSnd="0"/>
              </a:rPr>
              <a:t>lambdakrolik</a:t>
            </a:r>
            <a:r>
              <a:rPr b="0">
                <a:solidFill>
                  <a:srgbClr val="586069"/>
                </a:solidFill>
              </a:rPr>
              <a:t>/</a:t>
            </a:r>
            <a:r>
              <a:rPr u="sng">
                <a:hlinkClick r:id="rId24" invalidUrl="" action="" tgtFrame="" tooltip="" history="1" highlightClick="0" endSnd="0"/>
              </a:rPr>
              <a:t>TL-dog-project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7054" t="16091" r="14732" b="16090"/>
          <a:stretch>
            <a:fillRect/>
          </a:stretch>
        </p:blipFill>
        <p:spPr>
          <a:xfrm>
            <a:off x="6660075" y="1587886"/>
            <a:ext cx="4775832" cy="3125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0799" y="4869706"/>
            <a:ext cx="4758136" cy="3298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5350" b="7461"/>
          <a:stretch>
            <a:fillRect/>
          </a:stretch>
        </p:blipFill>
        <p:spPr>
          <a:xfrm>
            <a:off x="6686550" y="4883133"/>
            <a:ext cx="4758019" cy="3292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0" b="30912"/>
          <a:stretch>
            <a:fillRect/>
          </a:stretch>
        </p:blipFill>
        <p:spPr>
          <a:xfrm>
            <a:off x="1312012" y="1577594"/>
            <a:ext cx="4766923" cy="3146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9" y="-19050"/>
            <a:ext cx="12979402" cy="10140157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Thank you!"/>
          <p:cNvSpPr txBox="1"/>
          <p:nvPr>
            <p:ph type="title" idx="4294967295"/>
          </p:nvPr>
        </p:nvSpPr>
        <p:spPr>
          <a:xfrm>
            <a:off x="1219200" y="635000"/>
            <a:ext cx="11099800" cy="2159000"/>
          </a:xfrm>
          <a:prstGeom prst="rect">
            <a:avLst/>
          </a:prstGeom>
          <a:effectLst>
            <a:outerShdw sx="100000" sy="100000" kx="0" ky="0" algn="b" rotWithShape="0" blurRad="228600" dist="22645" dir="5400000">
              <a:srgbClr val="000000"/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Image Credi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Credits</a:t>
            </a:r>
          </a:p>
        </p:txBody>
      </p:sp>
      <p:sp>
        <p:nvSpPr>
          <p:cNvPr id="293" name="Slide 1: https://warfortalent.files.wordpress.com/2011/04/elephant.jp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7800" indent="-177800" defTabSz="233679">
              <a:spcBef>
                <a:spcPts val="1600"/>
              </a:spcBef>
              <a:defRPr sz="1280"/>
            </a:pPr>
            <a:r>
              <a:t>Slide 1: </a:t>
            </a:r>
            <a:r>
              <a:rPr u="sng">
                <a:hlinkClick r:id="rId2" invalidUrl="" action="" tgtFrame="" tooltip="" history="1" highlightClick="0" endSnd="0"/>
              </a:rPr>
              <a:t>https://warfortalent.files.wordpress.com/2011/04/elephant.jpg</a:t>
            </a:r>
          </a:p>
          <a:p>
            <a:pPr marL="177800" indent="-177800" defTabSz="233679">
              <a:spcBef>
                <a:spcPts val="1600"/>
              </a:spcBef>
              <a:defRPr sz="1280"/>
            </a:pPr>
            <a:r>
              <a:t>Slide 3: </a:t>
            </a:r>
          </a:p>
          <a:p>
            <a:pPr lvl="1" marL="355600" indent="-177800" defTabSz="233679">
              <a:spcBef>
                <a:spcPts val="1600"/>
              </a:spcBef>
              <a:defRPr sz="1280"/>
            </a:pPr>
            <a:r>
              <a:rPr u="sng">
                <a:hlinkClick r:id="rId3" invalidUrl="" action="" tgtFrame="" tooltip="" history="1" highlightClick="0" endSnd="0"/>
              </a:rPr>
              <a:t>http://www.njwight.com/wp-content/uploads/2016/03/elephant_Ear_njwight.jpg</a:t>
            </a:r>
          </a:p>
          <a:p>
            <a:pPr lvl="1" marL="355600" indent="-177800" defTabSz="233679">
              <a:spcBef>
                <a:spcPts val="1600"/>
              </a:spcBef>
              <a:defRPr sz="1280"/>
            </a:pPr>
            <a:r>
              <a:rPr u="sng">
                <a:hlinkClick r:id="rId4" invalidUrl="" action="" tgtFrame="" tooltip="" history="1" highlightClick="0" endSnd="0"/>
              </a:rPr>
              <a:t>http://www.stevebloom.com/images/b/003831-SB1.jpg</a:t>
            </a:r>
          </a:p>
          <a:p>
            <a:pPr lvl="1" marL="355600" indent="-177800" defTabSz="233679">
              <a:spcBef>
                <a:spcPts val="1600"/>
              </a:spcBef>
              <a:defRPr sz="1280"/>
            </a:pPr>
            <a:r>
              <a:rPr u="sng">
                <a:hlinkClick r:id="rId5" invalidUrl="" action="" tgtFrame="" tooltip="" history="1" highlightClick="0" endSnd="0"/>
              </a:rPr>
              <a:t>http://l7.alamy.com/zooms/3c38630ed0e24bb088179a47988d5ca4/a-close-up-of-an-elephant-trunk-taken-at-knysna-elephant-park-south-cntgb0.jpg</a:t>
            </a:r>
          </a:p>
          <a:p>
            <a:pPr lvl="1" marL="355600" indent="-177800" defTabSz="233679">
              <a:spcBef>
                <a:spcPts val="1600"/>
              </a:spcBef>
              <a:defRPr sz="1280"/>
            </a:pPr>
            <a:r>
              <a:rPr u="sng">
                <a:hlinkClick r:id="rId6" invalidUrl="" action="" tgtFrame="" tooltip="" history="1" highlightClick="0" endSnd="0"/>
              </a:rPr>
              <a:t>http://l450v.alamy.com/450v/htxpaf/african-elephant-tail-close-up-htxpaf.jpg</a:t>
            </a:r>
          </a:p>
          <a:p>
            <a:pPr marL="177800" indent="-177800" defTabSz="233679">
              <a:spcBef>
                <a:spcPts val="1600"/>
              </a:spcBef>
              <a:defRPr sz="1280"/>
            </a:pPr>
            <a:r>
              <a:t>Steve Bloom: </a:t>
            </a:r>
            <a:r>
              <a:rPr u="sng">
                <a:hlinkClick r:id="rId7" invalidUrl="" action="" tgtFrame="" tooltip="" history="1" highlightClick="0" endSnd="0"/>
              </a:rPr>
              <a:t>http://www.bonuel.ca/blog/wp-content/uploads/2010/02/Steve-Bloom.jpg</a:t>
            </a:r>
          </a:p>
          <a:p>
            <a:pPr marL="177800" indent="-177800" defTabSz="233679">
              <a:spcBef>
                <a:spcPts val="1600"/>
              </a:spcBef>
              <a:defRPr sz="1280"/>
            </a:pPr>
            <a:r>
              <a:t>Elephant skull: </a:t>
            </a:r>
            <a:r>
              <a:rPr u="sng">
                <a:hlinkClick r:id="rId8" invalidUrl="" action="" tgtFrame="" tooltip="" history="1" highlightClick="0" endSnd="0"/>
              </a:rPr>
              <a:t>https://ih0.redbubble.net/image.121892482.8084/flat,800x800,075,f.u2.jpg</a:t>
            </a:r>
          </a:p>
          <a:p>
            <a:pPr marL="177800" indent="-177800" defTabSz="233679">
              <a:spcBef>
                <a:spcPts val="1600"/>
              </a:spcBef>
              <a:defRPr sz="1280"/>
            </a:pPr>
            <a:r>
              <a:t>Kids on Playground: </a:t>
            </a:r>
            <a:r>
              <a:rPr u="sng">
                <a:hlinkClick r:id="rId9" invalidUrl="" action="" tgtFrame="" tooltip="" history="1" highlightClick="0" endSnd="0"/>
              </a:rPr>
              <a:t>http://www.tcsatl.org/wp-content/uploads/2015/09/DSC02020.jpg</a:t>
            </a:r>
          </a:p>
          <a:p>
            <a:pPr marL="177800" indent="-177800" defTabSz="233679">
              <a:spcBef>
                <a:spcPts val="1600"/>
              </a:spcBef>
              <a:defRPr sz="1280"/>
            </a:pPr>
            <a:r>
              <a:t>Teacher and students: </a:t>
            </a:r>
            <a:r>
              <a:rPr u="sng">
                <a:hlinkClick r:id="rId10" invalidUrl="" action="" tgtFrame="" tooltip="" history="1" highlightClick="0" endSnd="0"/>
              </a:rPr>
              <a:t>http://4.bp.blogspot.com/-yQzNm6vvHM8/UMQZMJ5qrAI/AAAAAAAADrA/tYPVcUNtLVc/s1600/norman-rockwell-happy-birthday-miss-jones-march-17-1956.jpg</a:t>
            </a:r>
          </a:p>
          <a:p>
            <a:pPr marL="177800" indent="-177800" defTabSz="233679">
              <a:spcBef>
                <a:spcPts val="1600"/>
              </a:spcBef>
              <a:defRPr sz="1280"/>
            </a:pPr>
            <a:r>
              <a:t>Lecture hall: </a:t>
            </a:r>
            <a:r>
              <a:rPr u="sng">
                <a:hlinkClick r:id="rId11" invalidUrl="" action="" tgtFrame="" tooltip="" history="1" highlightClick="0" endSnd="0"/>
              </a:rPr>
              <a:t>http://destinationfemme.com/wp-content/uploads/2014/10/lecture-feature.jpg</a:t>
            </a:r>
          </a:p>
          <a:p>
            <a:pPr marL="177800" indent="-177800" defTabSz="233679">
              <a:spcBef>
                <a:spcPts val="1600"/>
              </a:spcBef>
              <a:defRPr sz="1280"/>
            </a:pPr>
            <a:r>
              <a:t>Dumbo: </a:t>
            </a:r>
            <a:r>
              <a:rPr u="sng">
                <a:hlinkClick r:id="rId12" invalidUrl="" action="" tgtFrame="" tooltip="" history="1" highlightClick="0" endSnd="0"/>
              </a:rPr>
              <a:t>https://vignette.wikia.nocookie.net/disney/images/7/76/Dumbo-HQ.JPG/revision/latest?cb=20091210033559</a:t>
            </a:r>
          </a:p>
          <a:p>
            <a:pPr marL="177800" indent="-177800" defTabSz="233679">
              <a:spcBef>
                <a:spcPts val="1600"/>
              </a:spcBef>
              <a:defRPr sz="1280"/>
            </a:pPr>
            <a:r>
              <a:t>Transfer learning step by step: </a:t>
            </a:r>
            <a:r>
              <a:rPr u="sng">
                <a:hlinkClick r:id="rId13" invalidUrl="" action="" tgtFrame="" tooltip="" history="1" highlightClick="0" endSnd="0"/>
              </a:rPr>
              <a:t>https://cdn-images-1.medium.com/max/1600/0*jQ0pyjQn1yzZSARN.png</a:t>
            </a:r>
          </a:p>
          <a:p>
            <a:pPr marL="177800" indent="-177800" defTabSz="233679">
              <a:spcBef>
                <a:spcPts val="1600"/>
              </a:spcBef>
              <a:defRPr sz="1280"/>
            </a:pPr>
            <a:r>
              <a:t>GAN: </a:t>
            </a:r>
            <a:r>
              <a:rPr u="sng">
                <a:hlinkClick r:id="rId14" invalidUrl="" action="" tgtFrame="" tooltip="" history="1" highlightClick="0" endSnd="0"/>
              </a:rPr>
              <a:t>https://ieeenitk.org/blog/assets/img/GAN/GAN.png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ig Data"/>
          <p:cNvSpPr txBox="1"/>
          <p:nvPr>
            <p:ph type="title"/>
          </p:nvPr>
        </p:nvSpPr>
        <p:spPr>
          <a:xfrm>
            <a:off x="952500" y="254000"/>
            <a:ext cx="4568627" cy="2159000"/>
          </a:xfrm>
          <a:prstGeom prst="rect">
            <a:avLst/>
          </a:prstGeom>
        </p:spPr>
        <p:txBody>
          <a:bodyPr/>
          <a:lstStyle/>
          <a:p>
            <a:pPr/>
            <a:r>
              <a:t>Big Data</a:t>
            </a:r>
          </a:p>
        </p:txBody>
      </p:sp>
      <p:sp>
        <p:nvSpPr>
          <p:cNvPr id="132" name="Hundreds of terabytes! Petabytes!…"/>
          <p:cNvSpPr txBox="1"/>
          <p:nvPr>
            <p:ph type="body" sz="half" idx="1"/>
          </p:nvPr>
        </p:nvSpPr>
        <p:spPr>
          <a:xfrm>
            <a:off x="846063" y="3352800"/>
            <a:ext cx="4781501" cy="6286500"/>
          </a:xfrm>
          <a:prstGeom prst="rect">
            <a:avLst/>
          </a:prstGeom>
        </p:spPr>
        <p:txBody>
          <a:bodyPr/>
          <a:lstStyle/>
          <a:p>
            <a:pPr marL="444499" indent="-444499">
              <a:spcBef>
                <a:spcPts val="2900"/>
              </a:spcBef>
              <a:defRPr sz="1900"/>
            </a:pPr>
            <a:r>
              <a:t>Hundreds of terabytes! Petabytes!</a:t>
            </a:r>
          </a:p>
          <a:p>
            <a:pPr marL="444499" indent="-444499">
              <a:spcBef>
                <a:spcPts val="2900"/>
              </a:spcBef>
              <a:defRPr sz="1900"/>
            </a:pPr>
            <a:r>
              <a:t>Non-relational, unstructured</a:t>
            </a:r>
          </a:p>
          <a:p>
            <a:pPr marL="444499" indent="-444499">
              <a:spcBef>
                <a:spcPts val="2900"/>
              </a:spcBef>
              <a:defRPr sz="1900"/>
            </a:pPr>
            <a:r>
              <a:t>High-rate streaming</a:t>
            </a:r>
          </a:p>
        </p:txBody>
      </p:sp>
      <p:sp>
        <p:nvSpPr>
          <p:cNvPr id="133" name="Small Data"/>
          <p:cNvSpPr txBox="1"/>
          <p:nvPr/>
        </p:nvSpPr>
        <p:spPr>
          <a:xfrm>
            <a:off x="6731000" y="254000"/>
            <a:ext cx="4568627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3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Small Data</a:t>
            </a:r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2257261"/>
            <a:ext cx="4781501" cy="3177706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maller in size…"/>
          <p:cNvSpPr txBox="1"/>
          <p:nvPr/>
        </p:nvSpPr>
        <p:spPr>
          <a:xfrm>
            <a:off x="6908800" y="4279900"/>
            <a:ext cx="47815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499" indent="-444499" algn="l">
              <a:spcBef>
                <a:spcPts val="2000"/>
              </a:spcBef>
              <a:buSzPct val="145000"/>
              <a:buChar char="•"/>
              <a:defRPr b="0" sz="1700"/>
            </a:pPr>
            <a:r>
              <a:t>Smaller in size</a:t>
            </a:r>
          </a:p>
          <a:p>
            <a:pPr marL="444499" indent="-444499" algn="l">
              <a:spcBef>
                <a:spcPts val="2000"/>
              </a:spcBef>
              <a:buSzPct val="145000"/>
              <a:buChar char="•"/>
              <a:defRPr b="0" sz="1700"/>
            </a:pPr>
            <a:r>
              <a:t>Imbalanced: lots of data from one class, little from another class</a:t>
            </a:r>
          </a:p>
          <a:p>
            <a:pPr marL="444499" indent="-444499" algn="l">
              <a:spcBef>
                <a:spcPts val="2000"/>
              </a:spcBef>
              <a:buSzPct val="145000"/>
              <a:buChar char="•"/>
              <a:defRPr b="0" sz="1700"/>
            </a:pPr>
            <a:r>
              <a:t>Not labeled, or lacking truth data</a:t>
            </a:r>
          </a:p>
          <a:p>
            <a:pPr marL="444499" indent="-444499" algn="l">
              <a:spcBef>
                <a:spcPts val="2000"/>
              </a:spcBef>
              <a:buSzPct val="145000"/>
              <a:buChar char="•"/>
              <a:defRPr b="0" sz="1700"/>
            </a:pPr>
            <a:r>
              <a:t>Updated in batch mode (hourly… weekly…. Every solstice…)</a:t>
            </a:r>
          </a:p>
          <a:p>
            <a:pPr marL="444499" indent="-444499" algn="l">
              <a:spcBef>
                <a:spcPts val="2000"/>
              </a:spcBef>
              <a:buSzPct val="145000"/>
              <a:buChar char="•"/>
              <a:defRPr b="0" sz="1700"/>
            </a:pPr>
            <a:r>
              <a:t>Stored in fragments, controlled by fiefdoms</a:t>
            </a:r>
          </a:p>
          <a:p>
            <a:pPr marL="444499" indent="-444499" algn="l">
              <a:spcBef>
                <a:spcPts val="2000"/>
              </a:spcBef>
              <a:buSzPct val="145000"/>
              <a:buChar char="•"/>
              <a:defRPr b="0" sz="1700"/>
            </a:pPr>
            <a:r>
              <a:t>Prevalent in fields that have been around for a bit</a:t>
            </a:r>
          </a:p>
        </p:txBody>
      </p:sp>
      <p:grpSp>
        <p:nvGrpSpPr>
          <p:cNvPr id="140" name="Group"/>
          <p:cNvGrpSpPr/>
          <p:nvPr/>
        </p:nvGrpSpPr>
        <p:grpSpPr>
          <a:xfrm>
            <a:off x="6967296" y="2234421"/>
            <a:ext cx="4879662" cy="3177706"/>
            <a:chOff x="0" y="0"/>
            <a:chExt cx="4879660" cy="3177705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7054" t="16091" r="14732" b="16090"/>
            <a:stretch>
              <a:fillRect/>
            </a:stretch>
          </p:blipFill>
          <p:spPr>
            <a:xfrm>
              <a:off x="2575533" y="4956"/>
              <a:ext cx="2299957" cy="1505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231" y="1585423"/>
              <a:ext cx="2291435" cy="1588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350" b="7461"/>
            <a:stretch>
              <a:fillRect/>
            </a:stretch>
          </p:blipFill>
          <p:spPr>
            <a:xfrm>
              <a:off x="2588282" y="1591889"/>
              <a:ext cx="2291379" cy="15858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0" b="30912"/>
            <a:stretch>
              <a:fillRect/>
            </a:stretch>
          </p:blipFill>
          <p:spPr>
            <a:xfrm>
              <a:off x="0" y="0"/>
              <a:ext cx="2295666" cy="1515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Many organizations have data that’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Many organizations have data that’s</a:t>
            </a:r>
          </a:p>
        </p:txBody>
      </p:sp>
      <p:sp>
        <p:nvSpPr>
          <p:cNvPr id="143" name="Heavily normalized…"/>
          <p:cNvSpPr txBox="1"/>
          <p:nvPr>
            <p:ph type="body" sz="half" idx="1"/>
          </p:nvPr>
        </p:nvSpPr>
        <p:spPr>
          <a:xfrm>
            <a:off x="711200" y="2692400"/>
            <a:ext cx="5824885" cy="6286500"/>
          </a:xfrm>
          <a:prstGeom prst="rect">
            <a:avLst/>
          </a:prstGeom>
        </p:spPr>
        <p:txBody>
          <a:bodyPr/>
          <a:lstStyle/>
          <a:p>
            <a:pPr/>
            <a:r>
              <a:t>Heavily normalized</a:t>
            </a:r>
          </a:p>
          <a:p>
            <a:pPr/>
            <a:r>
              <a:t>Fragmented &amp; disjointed</a:t>
            </a:r>
          </a:p>
          <a:p>
            <a:pPr/>
            <a:r>
              <a:t>Imbalanced</a:t>
            </a:r>
          </a:p>
          <a:p>
            <a:pPr/>
            <a:r>
              <a:t>Free of context</a:t>
            </a:r>
          </a:p>
          <a:p>
            <a:pPr/>
            <a:r>
              <a:t>Small in volume</a:t>
            </a:r>
          </a:p>
          <a:p>
            <a:pPr/>
            <a:r>
              <a:t>Not labeled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4800" y="3033930"/>
            <a:ext cx="5564502" cy="2427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Learning with Small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Learning with Small Data</a:t>
            </a:r>
          </a:p>
        </p:txBody>
      </p:sp>
      <p:sp>
        <p:nvSpPr>
          <p:cNvPr id="147" name="Risk of overfitting…"/>
          <p:cNvSpPr txBox="1"/>
          <p:nvPr>
            <p:ph type="body" idx="1"/>
          </p:nvPr>
        </p:nvSpPr>
        <p:spPr>
          <a:xfrm>
            <a:off x="1460500" y="1193800"/>
            <a:ext cx="11099800" cy="62865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lvl="1"/>
            <a:r>
              <a:t>Risk of overfitting</a:t>
            </a:r>
          </a:p>
          <a:p>
            <a:pPr lvl="1"/>
            <a:r>
              <a:t>Low Accuracy</a:t>
            </a:r>
          </a:p>
          <a:p>
            <a:pPr lvl="1"/>
            <a:r>
              <a:t>Lots of SME time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2100" y="2795249"/>
            <a:ext cx="5331327" cy="3718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8402319" y="-173101"/>
            <a:ext cx="3217386" cy="352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4919" y="-173101"/>
            <a:ext cx="3217386" cy="352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autio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Caution!</a:t>
            </a:r>
          </a:p>
        </p:txBody>
      </p:sp>
      <p:sp>
        <p:nvSpPr>
          <p:cNvPr id="153" name="This presentation itself is an example of learning from small datasets"/>
          <p:cNvSpPr txBox="1"/>
          <p:nvPr/>
        </p:nvSpPr>
        <p:spPr>
          <a:xfrm>
            <a:off x="1541246" y="3295562"/>
            <a:ext cx="11099801" cy="113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400"/>
            </a:lvl1pPr>
          </a:lstStyle>
          <a:p>
            <a:pPr/>
            <a:r>
              <a:t>This presentation itself is an example of learning from small datasets</a:t>
            </a:r>
          </a:p>
        </p:txBody>
      </p:sp>
      <p:sp>
        <p:nvSpPr>
          <p:cNvPr id="154" name="The topic is complex, and our discussion very short…"/>
          <p:cNvSpPr txBox="1"/>
          <p:nvPr>
            <p:ph type="body" idx="4294967295"/>
          </p:nvPr>
        </p:nvSpPr>
        <p:spPr>
          <a:xfrm>
            <a:off x="2590800" y="35369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444499" indent="-444499">
              <a:defRPr sz="2200"/>
            </a:pPr>
            <a:r>
              <a:t>The topic is complex, and our discussion very short</a:t>
            </a:r>
          </a:p>
          <a:p>
            <a:pPr marL="444499" indent="-444499">
              <a:defRPr sz="2200"/>
            </a:pPr>
            <a:r>
              <a:t>This should only be your starting point</a:t>
            </a:r>
          </a:p>
          <a:p>
            <a:pPr marL="444499" indent="-444499">
              <a:defRPr sz="2200"/>
            </a:pPr>
            <a:r>
              <a:t>Each approach must be used correctly</a:t>
            </a:r>
          </a:p>
          <a:p>
            <a:pPr marL="444499" indent="-444499">
              <a:defRPr sz="2200"/>
            </a:pPr>
            <a:r>
              <a:t>Review papers before proceeding</a:t>
            </a:r>
          </a:p>
          <a:p>
            <a:pPr marL="444499" indent="-444499">
              <a:defRPr sz="2200"/>
            </a:pPr>
            <a:r>
              <a:t>Do your math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ypes of Learning"/>
          <p:cNvSpPr txBox="1"/>
          <p:nvPr>
            <p:ph type="title"/>
          </p:nvPr>
        </p:nvSpPr>
        <p:spPr>
          <a:xfrm>
            <a:off x="952500" y="-1651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Types of Learning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8725" y="2577864"/>
            <a:ext cx="4521672" cy="4521672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upervised"/>
          <p:cNvSpPr txBox="1"/>
          <p:nvPr/>
        </p:nvSpPr>
        <p:spPr>
          <a:xfrm>
            <a:off x="2543652" y="2042652"/>
            <a:ext cx="173461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Supervised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7184" t="21138" r="49108" b="406"/>
          <a:stretch>
            <a:fillRect/>
          </a:stretch>
        </p:blipFill>
        <p:spPr>
          <a:xfrm>
            <a:off x="7616446" y="2794539"/>
            <a:ext cx="4009755" cy="4037706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Unsupervised"/>
          <p:cNvSpPr txBox="1"/>
          <p:nvPr/>
        </p:nvSpPr>
        <p:spPr>
          <a:xfrm>
            <a:off x="8567719" y="2029952"/>
            <a:ext cx="210708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Unsupervised</a:t>
            </a:r>
          </a:p>
        </p:txBody>
      </p:sp>
      <p:sp>
        <p:nvSpPr>
          <p:cNvPr id="161" name="Dingbat Asterisk"/>
          <p:cNvSpPr/>
          <p:nvPr/>
        </p:nvSpPr>
        <p:spPr>
          <a:xfrm>
            <a:off x="7713999" y="7239934"/>
            <a:ext cx="466754" cy="521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354" fill="norm" stroke="1" extrusionOk="0">
                <a:moveTo>
                  <a:pt x="10529" y="0"/>
                </a:moveTo>
                <a:cubicBezTo>
                  <a:pt x="9820" y="0"/>
                  <a:pt x="9110" y="245"/>
                  <a:pt x="8569" y="737"/>
                </a:cubicBezTo>
                <a:cubicBezTo>
                  <a:pt x="7487" y="1720"/>
                  <a:pt x="7487" y="3315"/>
                  <a:pt x="8569" y="4298"/>
                </a:cubicBezTo>
                <a:cubicBezTo>
                  <a:pt x="8826" y="4531"/>
                  <a:pt x="9128" y="4691"/>
                  <a:pt x="9444" y="4812"/>
                </a:cubicBezTo>
                <a:lnTo>
                  <a:pt x="9444" y="4832"/>
                </a:lnTo>
                <a:cubicBezTo>
                  <a:pt x="9543" y="4868"/>
                  <a:pt x="9613" y="4954"/>
                  <a:pt x="9616" y="5056"/>
                </a:cubicBezTo>
                <a:lnTo>
                  <a:pt x="9616" y="9232"/>
                </a:lnTo>
                <a:lnTo>
                  <a:pt x="5646" y="7128"/>
                </a:lnTo>
                <a:cubicBezTo>
                  <a:pt x="5550" y="7074"/>
                  <a:pt x="5504" y="6975"/>
                  <a:pt x="5520" y="6879"/>
                </a:cubicBezTo>
                <a:lnTo>
                  <a:pt x="5515" y="6877"/>
                </a:lnTo>
                <a:cubicBezTo>
                  <a:pt x="5617" y="6133"/>
                  <a:pt x="5360" y="5355"/>
                  <a:pt x="4731" y="4783"/>
                </a:cubicBezTo>
                <a:cubicBezTo>
                  <a:pt x="4190" y="4292"/>
                  <a:pt x="3480" y="4047"/>
                  <a:pt x="2771" y="4047"/>
                </a:cubicBezTo>
                <a:cubicBezTo>
                  <a:pt x="2062" y="4047"/>
                  <a:pt x="1352" y="4292"/>
                  <a:pt x="811" y="4783"/>
                </a:cubicBezTo>
                <a:cubicBezTo>
                  <a:pt x="-271" y="5766"/>
                  <a:pt x="-271" y="7361"/>
                  <a:pt x="811" y="8344"/>
                </a:cubicBezTo>
                <a:cubicBezTo>
                  <a:pt x="1793" y="9237"/>
                  <a:pt x="3320" y="9300"/>
                  <a:pt x="4404" y="8571"/>
                </a:cubicBezTo>
                <a:lnTo>
                  <a:pt x="4426" y="8583"/>
                </a:lnTo>
                <a:cubicBezTo>
                  <a:pt x="4510" y="8524"/>
                  <a:pt x="4626" y="8514"/>
                  <a:pt x="4724" y="8561"/>
                </a:cubicBezTo>
                <a:cubicBezTo>
                  <a:pt x="4725" y="8561"/>
                  <a:pt x="4726" y="8561"/>
                  <a:pt x="4727" y="8561"/>
                </a:cubicBezTo>
                <a:lnTo>
                  <a:pt x="8719" y="10677"/>
                </a:lnTo>
                <a:lnTo>
                  <a:pt x="4727" y="12793"/>
                </a:lnTo>
                <a:cubicBezTo>
                  <a:pt x="4726" y="12793"/>
                  <a:pt x="4725" y="12792"/>
                  <a:pt x="4724" y="12793"/>
                </a:cubicBezTo>
                <a:cubicBezTo>
                  <a:pt x="4626" y="12840"/>
                  <a:pt x="4510" y="12830"/>
                  <a:pt x="4426" y="12770"/>
                </a:cubicBezTo>
                <a:lnTo>
                  <a:pt x="4406" y="12783"/>
                </a:lnTo>
                <a:cubicBezTo>
                  <a:pt x="3920" y="12453"/>
                  <a:pt x="3350" y="12273"/>
                  <a:pt x="2771" y="12273"/>
                </a:cubicBezTo>
                <a:cubicBezTo>
                  <a:pt x="2062" y="12273"/>
                  <a:pt x="1352" y="12518"/>
                  <a:pt x="811" y="13009"/>
                </a:cubicBezTo>
                <a:cubicBezTo>
                  <a:pt x="-271" y="13992"/>
                  <a:pt x="-271" y="15587"/>
                  <a:pt x="811" y="16570"/>
                </a:cubicBezTo>
                <a:cubicBezTo>
                  <a:pt x="1893" y="17553"/>
                  <a:pt x="3649" y="17553"/>
                  <a:pt x="4731" y="16570"/>
                </a:cubicBezTo>
                <a:cubicBezTo>
                  <a:pt x="5360" y="15999"/>
                  <a:pt x="5618" y="15220"/>
                  <a:pt x="5515" y="14475"/>
                </a:cubicBezTo>
                <a:lnTo>
                  <a:pt x="5520" y="14473"/>
                </a:lnTo>
                <a:cubicBezTo>
                  <a:pt x="5504" y="14377"/>
                  <a:pt x="5553" y="14280"/>
                  <a:pt x="5648" y="14226"/>
                </a:cubicBezTo>
                <a:lnTo>
                  <a:pt x="9616" y="12122"/>
                </a:lnTo>
                <a:lnTo>
                  <a:pt x="9616" y="16295"/>
                </a:lnTo>
                <a:cubicBezTo>
                  <a:pt x="9613" y="16397"/>
                  <a:pt x="9543" y="16484"/>
                  <a:pt x="9444" y="16520"/>
                </a:cubicBezTo>
                <a:lnTo>
                  <a:pt x="9444" y="16542"/>
                </a:lnTo>
                <a:cubicBezTo>
                  <a:pt x="9128" y="16663"/>
                  <a:pt x="8826" y="16822"/>
                  <a:pt x="8569" y="17056"/>
                </a:cubicBezTo>
                <a:cubicBezTo>
                  <a:pt x="7487" y="18039"/>
                  <a:pt x="7487" y="19634"/>
                  <a:pt x="8569" y="20617"/>
                </a:cubicBezTo>
                <a:cubicBezTo>
                  <a:pt x="9651" y="21600"/>
                  <a:pt x="11407" y="21600"/>
                  <a:pt x="12489" y="20617"/>
                </a:cubicBezTo>
                <a:cubicBezTo>
                  <a:pt x="13571" y="19634"/>
                  <a:pt x="13571" y="18039"/>
                  <a:pt x="12489" y="17056"/>
                </a:cubicBezTo>
                <a:cubicBezTo>
                  <a:pt x="12231" y="16822"/>
                  <a:pt x="11930" y="16663"/>
                  <a:pt x="11614" y="16542"/>
                </a:cubicBezTo>
                <a:lnTo>
                  <a:pt x="11614" y="16520"/>
                </a:lnTo>
                <a:cubicBezTo>
                  <a:pt x="11517" y="16485"/>
                  <a:pt x="11450" y="16400"/>
                  <a:pt x="11444" y="16301"/>
                </a:cubicBezTo>
                <a:lnTo>
                  <a:pt x="11444" y="12122"/>
                </a:lnTo>
                <a:lnTo>
                  <a:pt x="15410" y="14224"/>
                </a:lnTo>
                <a:lnTo>
                  <a:pt x="15410" y="14226"/>
                </a:lnTo>
                <a:cubicBezTo>
                  <a:pt x="15505" y="14280"/>
                  <a:pt x="15554" y="14377"/>
                  <a:pt x="15538" y="14473"/>
                </a:cubicBezTo>
                <a:lnTo>
                  <a:pt x="15545" y="14477"/>
                </a:lnTo>
                <a:cubicBezTo>
                  <a:pt x="15443" y="15221"/>
                  <a:pt x="15701" y="15999"/>
                  <a:pt x="16329" y="16570"/>
                </a:cubicBezTo>
                <a:cubicBezTo>
                  <a:pt x="17411" y="17553"/>
                  <a:pt x="19165" y="17553"/>
                  <a:pt x="20247" y="16570"/>
                </a:cubicBezTo>
                <a:cubicBezTo>
                  <a:pt x="21329" y="15587"/>
                  <a:pt x="21329" y="13992"/>
                  <a:pt x="20247" y="13009"/>
                </a:cubicBezTo>
                <a:cubicBezTo>
                  <a:pt x="19706" y="12518"/>
                  <a:pt x="18996" y="12273"/>
                  <a:pt x="18287" y="12273"/>
                </a:cubicBezTo>
                <a:cubicBezTo>
                  <a:pt x="17708" y="12273"/>
                  <a:pt x="17140" y="12453"/>
                  <a:pt x="16654" y="12783"/>
                </a:cubicBezTo>
                <a:lnTo>
                  <a:pt x="16632" y="12770"/>
                </a:lnTo>
                <a:cubicBezTo>
                  <a:pt x="16549" y="12829"/>
                  <a:pt x="16434" y="12839"/>
                  <a:pt x="16336" y="12793"/>
                </a:cubicBezTo>
                <a:lnTo>
                  <a:pt x="12341" y="10677"/>
                </a:lnTo>
                <a:lnTo>
                  <a:pt x="16334" y="8561"/>
                </a:lnTo>
                <a:lnTo>
                  <a:pt x="16336" y="8561"/>
                </a:lnTo>
                <a:cubicBezTo>
                  <a:pt x="16434" y="8514"/>
                  <a:pt x="16551" y="8524"/>
                  <a:pt x="16634" y="8583"/>
                </a:cubicBezTo>
                <a:lnTo>
                  <a:pt x="16656" y="8571"/>
                </a:lnTo>
                <a:cubicBezTo>
                  <a:pt x="17740" y="9300"/>
                  <a:pt x="19265" y="9237"/>
                  <a:pt x="20247" y="8344"/>
                </a:cubicBezTo>
                <a:cubicBezTo>
                  <a:pt x="21329" y="7361"/>
                  <a:pt x="21329" y="5766"/>
                  <a:pt x="20247" y="4783"/>
                </a:cubicBezTo>
                <a:cubicBezTo>
                  <a:pt x="19706" y="4292"/>
                  <a:pt x="18996" y="4047"/>
                  <a:pt x="18287" y="4047"/>
                </a:cubicBezTo>
                <a:cubicBezTo>
                  <a:pt x="17578" y="4047"/>
                  <a:pt x="16870" y="4292"/>
                  <a:pt x="16329" y="4783"/>
                </a:cubicBezTo>
                <a:cubicBezTo>
                  <a:pt x="15701" y="5354"/>
                  <a:pt x="15444" y="6131"/>
                  <a:pt x="15545" y="6875"/>
                </a:cubicBezTo>
                <a:lnTo>
                  <a:pt x="15538" y="6879"/>
                </a:lnTo>
                <a:cubicBezTo>
                  <a:pt x="15554" y="6975"/>
                  <a:pt x="15508" y="7074"/>
                  <a:pt x="15412" y="7128"/>
                </a:cubicBezTo>
                <a:lnTo>
                  <a:pt x="11444" y="9232"/>
                </a:lnTo>
                <a:lnTo>
                  <a:pt x="11444" y="5050"/>
                </a:lnTo>
                <a:cubicBezTo>
                  <a:pt x="11450" y="4951"/>
                  <a:pt x="11517" y="4867"/>
                  <a:pt x="11614" y="4832"/>
                </a:cubicBezTo>
                <a:lnTo>
                  <a:pt x="11614" y="4812"/>
                </a:lnTo>
                <a:cubicBezTo>
                  <a:pt x="11930" y="4691"/>
                  <a:pt x="12232" y="4531"/>
                  <a:pt x="12489" y="4298"/>
                </a:cubicBezTo>
                <a:cubicBezTo>
                  <a:pt x="13571" y="3315"/>
                  <a:pt x="13571" y="1720"/>
                  <a:pt x="12489" y="737"/>
                </a:cubicBezTo>
                <a:cubicBezTo>
                  <a:pt x="11948" y="245"/>
                  <a:pt x="11238" y="0"/>
                  <a:pt x="10529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2" name="Lots of data to play with"/>
          <p:cNvSpPr txBox="1"/>
          <p:nvPr/>
        </p:nvSpPr>
        <p:spPr>
          <a:xfrm>
            <a:off x="8449050" y="7294569"/>
            <a:ext cx="3030221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Lots of data to play with</a:t>
            </a:r>
          </a:p>
        </p:txBody>
      </p:sp>
      <p:sp>
        <p:nvSpPr>
          <p:cNvPr id="163" name="Hourglass"/>
          <p:cNvSpPr/>
          <p:nvPr/>
        </p:nvSpPr>
        <p:spPr>
          <a:xfrm>
            <a:off x="7792037" y="8168525"/>
            <a:ext cx="310679" cy="521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8" y="0"/>
                </a:moveTo>
                <a:cubicBezTo>
                  <a:pt x="404" y="0"/>
                  <a:pt x="0" y="242"/>
                  <a:pt x="0" y="537"/>
                </a:cubicBezTo>
                <a:lnTo>
                  <a:pt x="0" y="901"/>
                </a:lnTo>
                <a:cubicBezTo>
                  <a:pt x="0" y="1196"/>
                  <a:pt x="404" y="1438"/>
                  <a:pt x="898" y="1438"/>
                </a:cubicBezTo>
                <a:lnTo>
                  <a:pt x="20702" y="1438"/>
                </a:lnTo>
                <a:cubicBezTo>
                  <a:pt x="21196" y="1438"/>
                  <a:pt x="21600" y="1196"/>
                  <a:pt x="21600" y="901"/>
                </a:cubicBezTo>
                <a:lnTo>
                  <a:pt x="21600" y="537"/>
                </a:lnTo>
                <a:cubicBezTo>
                  <a:pt x="21600" y="242"/>
                  <a:pt x="21196" y="0"/>
                  <a:pt x="20702" y="0"/>
                </a:cubicBezTo>
                <a:lnTo>
                  <a:pt x="898" y="0"/>
                </a:lnTo>
                <a:close/>
                <a:moveTo>
                  <a:pt x="2670" y="2035"/>
                </a:moveTo>
                <a:cubicBezTo>
                  <a:pt x="2211" y="2035"/>
                  <a:pt x="1818" y="2231"/>
                  <a:pt x="1734" y="2499"/>
                </a:cubicBezTo>
                <a:cubicBezTo>
                  <a:pt x="1688" y="2648"/>
                  <a:pt x="678" y="6175"/>
                  <a:pt x="7600" y="10445"/>
                </a:cubicBezTo>
                <a:lnTo>
                  <a:pt x="7609" y="10452"/>
                </a:lnTo>
                <a:cubicBezTo>
                  <a:pt x="7626" y="10469"/>
                  <a:pt x="7637" y="10489"/>
                  <a:pt x="7652" y="10509"/>
                </a:cubicBezTo>
                <a:lnTo>
                  <a:pt x="7657" y="10516"/>
                </a:lnTo>
                <a:cubicBezTo>
                  <a:pt x="7692" y="10583"/>
                  <a:pt x="7734" y="10686"/>
                  <a:pt x="7739" y="10800"/>
                </a:cubicBezTo>
                <a:cubicBezTo>
                  <a:pt x="7733" y="10917"/>
                  <a:pt x="7692" y="11018"/>
                  <a:pt x="7657" y="11084"/>
                </a:cubicBezTo>
                <a:lnTo>
                  <a:pt x="7654" y="11089"/>
                </a:lnTo>
                <a:cubicBezTo>
                  <a:pt x="7640" y="11110"/>
                  <a:pt x="7626" y="11130"/>
                  <a:pt x="7609" y="11148"/>
                </a:cubicBezTo>
                <a:lnTo>
                  <a:pt x="7603" y="11153"/>
                </a:lnTo>
                <a:cubicBezTo>
                  <a:pt x="678" y="15424"/>
                  <a:pt x="1688" y="18954"/>
                  <a:pt x="1734" y="19102"/>
                </a:cubicBezTo>
                <a:cubicBezTo>
                  <a:pt x="1818" y="19371"/>
                  <a:pt x="2211" y="19565"/>
                  <a:pt x="2670" y="19565"/>
                </a:cubicBezTo>
                <a:lnTo>
                  <a:pt x="18930" y="19565"/>
                </a:lnTo>
                <a:cubicBezTo>
                  <a:pt x="19389" y="19565"/>
                  <a:pt x="19782" y="19371"/>
                  <a:pt x="19866" y="19102"/>
                </a:cubicBezTo>
                <a:cubicBezTo>
                  <a:pt x="19912" y="18954"/>
                  <a:pt x="20920" y="15426"/>
                  <a:pt x="13997" y="11155"/>
                </a:cubicBezTo>
                <a:lnTo>
                  <a:pt x="13991" y="11148"/>
                </a:lnTo>
                <a:cubicBezTo>
                  <a:pt x="13974" y="11131"/>
                  <a:pt x="13962" y="11113"/>
                  <a:pt x="13948" y="11092"/>
                </a:cubicBezTo>
                <a:lnTo>
                  <a:pt x="13943" y="11084"/>
                </a:lnTo>
                <a:cubicBezTo>
                  <a:pt x="13908" y="11018"/>
                  <a:pt x="13866" y="10915"/>
                  <a:pt x="13861" y="10802"/>
                </a:cubicBezTo>
                <a:cubicBezTo>
                  <a:pt x="13866" y="10684"/>
                  <a:pt x="13908" y="10584"/>
                  <a:pt x="13943" y="10518"/>
                </a:cubicBezTo>
                <a:lnTo>
                  <a:pt x="13946" y="10511"/>
                </a:lnTo>
                <a:cubicBezTo>
                  <a:pt x="13960" y="10490"/>
                  <a:pt x="13974" y="10470"/>
                  <a:pt x="13991" y="10452"/>
                </a:cubicBezTo>
                <a:lnTo>
                  <a:pt x="13997" y="10447"/>
                </a:lnTo>
                <a:cubicBezTo>
                  <a:pt x="20922" y="6176"/>
                  <a:pt x="19912" y="2648"/>
                  <a:pt x="19866" y="2499"/>
                </a:cubicBezTo>
                <a:cubicBezTo>
                  <a:pt x="19782" y="2231"/>
                  <a:pt x="19389" y="2035"/>
                  <a:pt x="18930" y="2035"/>
                </a:cubicBezTo>
                <a:lnTo>
                  <a:pt x="2670" y="2035"/>
                </a:lnTo>
                <a:close/>
                <a:moveTo>
                  <a:pt x="3562" y="3170"/>
                </a:moveTo>
                <a:lnTo>
                  <a:pt x="18038" y="3170"/>
                </a:lnTo>
                <a:cubicBezTo>
                  <a:pt x="18033" y="3525"/>
                  <a:pt x="17958" y="4064"/>
                  <a:pt x="17658" y="4738"/>
                </a:cubicBezTo>
                <a:cubicBezTo>
                  <a:pt x="17139" y="5903"/>
                  <a:pt x="15820" y="7716"/>
                  <a:pt x="12489" y="9742"/>
                </a:cubicBezTo>
                <a:cubicBezTo>
                  <a:pt x="12423" y="9782"/>
                  <a:pt x="12368" y="9829"/>
                  <a:pt x="12325" y="9879"/>
                </a:cubicBezTo>
                <a:cubicBezTo>
                  <a:pt x="12317" y="9888"/>
                  <a:pt x="12253" y="9965"/>
                  <a:pt x="12180" y="10087"/>
                </a:cubicBezTo>
                <a:cubicBezTo>
                  <a:pt x="12034" y="10297"/>
                  <a:pt x="11957" y="10524"/>
                  <a:pt x="11956" y="10759"/>
                </a:cubicBezTo>
                <a:cubicBezTo>
                  <a:pt x="11956" y="10768"/>
                  <a:pt x="11956" y="10776"/>
                  <a:pt x="11956" y="10785"/>
                </a:cubicBezTo>
                <a:lnTo>
                  <a:pt x="11956" y="10815"/>
                </a:lnTo>
                <a:cubicBezTo>
                  <a:pt x="11956" y="10824"/>
                  <a:pt x="11956" y="10832"/>
                  <a:pt x="11956" y="10837"/>
                </a:cubicBezTo>
                <a:cubicBezTo>
                  <a:pt x="11957" y="11075"/>
                  <a:pt x="12034" y="11303"/>
                  <a:pt x="12177" y="11510"/>
                </a:cubicBezTo>
                <a:cubicBezTo>
                  <a:pt x="12252" y="11635"/>
                  <a:pt x="12317" y="11714"/>
                  <a:pt x="12325" y="11723"/>
                </a:cubicBezTo>
                <a:cubicBezTo>
                  <a:pt x="12368" y="11772"/>
                  <a:pt x="12423" y="11817"/>
                  <a:pt x="12489" y="11858"/>
                </a:cubicBezTo>
                <a:cubicBezTo>
                  <a:pt x="15820" y="13884"/>
                  <a:pt x="17139" y="15699"/>
                  <a:pt x="17658" y="16863"/>
                </a:cubicBezTo>
                <a:cubicBezTo>
                  <a:pt x="17959" y="17538"/>
                  <a:pt x="18033" y="18076"/>
                  <a:pt x="18038" y="18430"/>
                </a:cubicBezTo>
                <a:lnTo>
                  <a:pt x="3562" y="18430"/>
                </a:lnTo>
                <a:cubicBezTo>
                  <a:pt x="3567" y="18075"/>
                  <a:pt x="3642" y="17536"/>
                  <a:pt x="3942" y="16862"/>
                </a:cubicBezTo>
                <a:cubicBezTo>
                  <a:pt x="4461" y="15697"/>
                  <a:pt x="5780" y="13884"/>
                  <a:pt x="9111" y="11858"/>
                </a:cubicBezTo>
                <a:cubicBezTo>
                  <a:pt x="9177" y="11817"/>
                  <a:pt x="9232" y="11771"/>
                  <a:pt x="9275" y="11721"/>
                </a:cubicBezTo>
                <a:cubicBezTo>
                  <a:pt x="9283" y="11713"/>
                  <a:pt x="9348" y="11635"/>
                  <a:pt x="9420" y="11513"/>
                </a:cubicBezTo>
                <a:cubicBezTo>
                  <a:pt x="9566" y="11303"/>
                  <a:pt x="9643" y="11076"/>
                  <a:pt x="9644" y="10841"/>
                </a:cubicBezTo>
                <a:cubicBezTo>
                  <a:pt x="9644" y="10832"/>
                  <a:pt x="9644" y="10824"/>
                  <a:pt x="9644" y="10815"/>
                </a:cubicBezTo>
                <a:lnTo>
                  <a:pt x="9644" y="10785"/>
                </a:lnTo>
                <a:cubicBezTo>
                  <a:pt x="9644" y="10776"/>
                  <a:pt x="9644" y="10768"/>
                  <a:pt x="9644" y="10763"/>
                </a:cubicBezTo>
                <a:cubicBezTo>
                  <a:pt x="9643" y="10525"/>
                  <a:pt x="9566" y="10297"/>
                  <a:pt x="9423" y="10090"/>
                </a:cubicBezTo>
                <a:cubicBezTo>
                  <a:pt x="9348" y="9964"/>
                  <a:pt x="9283" y="9888"/>
                  <a:pt x="9275" y="9879"/>
                </a:cubicBezTo>
                <a:cubicBezTo>
                  <a:pt x="9232" y="9829"/>
                  <a:pt x="9177" y="9783"/>
                  <a:pt x="9111" y="9742"/>
                </a:cubicBezTo>
                <a:cubicBezTo>
                  <a:pt x="5780" y="7716"/>
                  <a:pt x="4461" y="5903"/>
                  <a:pt x="3942" y="4738"/>
                </a:cubicBezTo>
                <a:cubicBezTo>
                  <a:pt x="3641" y="4064"/>
                  <a:pt x="3567" y="3525"/>
                  <a:pt x="3562" y="3170"/>
                </a:cubicBezTo>
                <a:close/>
                <a:moveTo>
                  <a:pt x="10800" y="12519"/>
                </a:moveTo>
                <a:cubicBezTo>
                  <a:pt x="10624" y="12512"/>
                  <a:pt x="10439" y="12534"/>
                  <a:pt x="10293" y="12618"/>
                </a:cubicBezTo>
                <a:lnTo>
                  <a:pt x="10296" y="12620"/>
                </a:lnTo>
                <a:cubicBezTo>
                  <a:pt x="4812" y="15292"/>
                  <a:pt x="5628" y="17483"/>
                  <a:pt x="5665" y="17575"/>
                </a:cubicBezTo>
                <a:lnTo>
                  <a:pt x="5707" y="17678"/>
                </a:lnTo>
                <a:lnTo>
                  <a:pt x="15892" y="17678"/>
                </a:lnTo>
                <a:lnTo>
                  <a:pt x="15935" y="17575"/>
                </a:lnTo>
                <a:cubicBezTo>
                  <a:pt x="15972" y="17483"/>
                  <a:pt x="16788" y="15292"/>
                  <a:pt x="11304" y="12620"/>
                </a:cubicBezTo>
                <a:lnTo>
                  <a:pt x="11307" y="12618"/>
                </a:lnTo>
                <a:cubicBezTo>
                  <a:pt x="11161" y="12534"/>
                  <a:pt x="10976" y="12512"/>
                  <a:pt x="10800" y="12519"/>
                </a:cubicBezTo>
                <a:close/>
                <a:moveTo>
                  <a:pt x="898" y="20164"/>
                </a:moveTo>
                <a:cubicBezTo>
                  <a:pt x="404" y="20164"/>
                  <a:pt x="0" y="20404"/>
                  <a:pt x="0" y="20699"/>
                </a:cubicBezTo>
                <a:lnTo>
                  <a:pt x="0" y="21064"/>
                </a:lnTo>
                <a:cubicBezTo>
                  <a:pt x="0" y="21359"/>
                  <a:pt x="404" y="21600"/>
                  <a:pt x="898" y="21600"/>
                </a:cubicBezTo>
                <a:lnTo>
                  <a:pt x="20702" y="21600"/>
                </a:lnTo>
                <a:cubicBezTo>
                  <a:pt x="21196" y="21600"/>
                  <a:pt x="21600" y="21359"/>
                  <a:pt x="21600" y="21064"/>
                </a:cubicBezTo>
                <a:lnTo>
                  <a:pt x="21600" y="20699"/>
                </a:lnTo>
                <a:cubicBezTo>
                  <a:pt x="21600" y="20404"/>
                  <a:pt x="21196" y="20164"/>
                  <a:pt x="20702" y="20164"/>
                </a:cubicBezTo>
                <a:lnTo>
                  <a:pt x="898" y="20164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4" name="Lots of time to train"/>
          <p:cNvSpPr txBox="1"/>
          <p:nvPr/>
        </p:nvSpPr>
        <p:spPr>
          <a:xfrm>
            <a:off x="8488674" y="8223161"/>
            <a:ext cx="2493773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Lots of time to train</a:t>
            </a:r>
          </a:p>
        </p:txBody>
      </p:sp>
      <p:sp>
        <p:nvSpPr>
          <p:cNvPr id="165" name="Head"/>
          <p:cNvSpPr/>
          <p:nvPr/>
        </p:nvSpPr>
        <p:spPr>
          <a:xfrm>
            <a:off x="1788523" y="7284758"/>
            <a:ext cx="466754" cy="558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fill="norm" stroke="1" extrusionOk="0">
                <a:moveTo>
                  <a:pt x="9154" y="0"/>
                </a:moveTo>
                <a:cubicBezTo>
                  <a:pt x="3064" y="0"/>
                  <a:pt x="0" y="3297"/>
                  <a:pt x="0" y="7252"/>
                </a:cubicBezTo>
                <a:cubicBezTo>
                  <a:pt x="0" y="11207"/>
                  <a:pt x="2755" y="14261"/>
                  <a:pt x="3263" y="17024"/>
                </a:cubicBezTo>
                <a:cubicBezTo>
                  <a:pt x="3772" y="19786"/>
                  <a:pt x="1428" y="21600"/>
                  <a:pt x="1428" y="21600"/>
                </a:cubicBezTo>
                <a:lnTo>
                  <a:pt x="13269" y="21600"/>
                </a:lnTo>
                <a:cubicBezTo>
                  <a:pt x="14015" y="18211"/>
                  <a:pt x="15444" y="18832"/>
                  <a:pt x="16687" y="18799"/>
                </a:cubicBezTo>
                <a:cubicBezTo>
                  <a:pt x="17929" y="18767"/>
                  <a:pt x="19467" y="18460"/>
                  <a:pt x="19210" y="17068"/>
                </a:cubicBezTo>
                <a:cubicBezTo>
                  <a:pt x="19036" y="16134"/>
                  <a:pt x="19250" y="15837"/>
                  <a:pt x="19675" y="15341"/>
                </a:cubicBezTo>
                <a:cubicBezTo>
                  <a:pt x="20100" y="14844"/>
                  <a:pt x="19256" y="14402"/>
                  <a:pt x="19256" y="14402"/>
                </a:cubicBezTo>
                <a:lnTo>
                  <a:pt x="19745" y="14169"/>
                </a:lnTo>
                <a:cubicBezTo>
                  <a:pt x="19977" y="14061"/>
                  <a:pt x="20093" y="13835"/>
                  <a:pt x="20035" y="13619"/>
                </a:cubicBezTo>
                <a:cubicBezTo>
                  <a:pt x="20009" y="13533"/>
                  <a:pt x="19982" y="13430"/>
                  <a:pt x="19950" y="13301"/>
                </a:cubicBezTo>
                <a:cubicBezTo>
                  <a:pt x="19847" y="12874"/>
                  <a:pt x="20073" y="12503"/>
                  <a:pt x="20497" y="12373"/>
                </a:cubicBezTo>
                <a:cubicBezTo>
                  <a:pt x="20877" y="12260"/>
                  <a:pt x="21149" y="12098"/>
                  <a:pt x="21342" y="11942"/>
                </a:cubicBezTo>
                <a:cubicBezTo>
                  <a:pt x="21600" y="11737"/>
                  <a:pt x="21600" y="11374"/>
                  <a:pt x="21407" y="11120"/>
                </a:cubicBezTo>
                <a:cubicBezTo>
                  <a:pt x="20705" y="10192"/>
                  <a:pt x="19983" y="9173"/>
                  <a:pt x="19487" y="8520"/>
                </a:cubicBezTo>
                <a:cubicBezTo>
                  <a:pt x="18754" y="7554"/>
                  <a:pt x="19939" y="7036"/>
                  <a:pt x="19572" y="5994"/>
                </a:cubicBezTo>
                <a:cubicBezTo>
                  <a:pt x="18658" y="2406"/>
                  <a:pt x="15959" y="0"/>
                  <a:pt x="91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6" name="Truth data"/>
          <p:cNvSpPr txBox="1"/>
          <p:nvPr/>
        </p:nvSpPr>
        <p:spPr>
          <a:xfrm>
            <a:off x="2549265" y="7358069"/>
            <a:ext cx="1342391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Truth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implify!"/>
          <p:cNvSpPr txBox="1"/>
          <p:nvPr>
            <p:ph type="title"/>
          </p:nvPr>
        </p:nvSpPr>
        <p:spPr>
          <a:xfrm>
            <a:off x="1409700" y="-1524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Simplify!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4500" y="2089150"/>
            <a:ext cx="8255000" cy="651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